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7" r:id="rId6"/>
    <p:sldId id="268" r:id="rId7"/>
    <p:sldId id="271" r:id="rId8"/>
    <p:sldId id="272" r:id="rId9"/>
    <p:sldId id="274" r:id="rId10"/>
    <p:sldId id="266" r:id="rId11"/>
    <p:sldId id="279" r:id="rId12"/>
    <p:sldId id="277" r:id="rId13"/>
    <p:sldId id="278" r:id="rId14"/>
    <p:sldId id="281" r:id="rId15"/>
    <p:sldId id="282" r:id="rId16"/>
    <p:sldId id="283" r:id="rId17"/>
    <p:sldId id="275" r:id="rId18"/>
    <p:sldId id="284" r:id="rId19"/>
    <p:sldId id="285" r:id="rId20"/>
    <p:sldId id="286" r:id="rId21"/>
    <p:sldId id="287" r:id="rId22"/>
    <p:sldId id="288" r:id="rId23"/>
    <p:sldId id="290" r:id="rId24"/>
    <p:sldId id="291" r:id="rId25"/>
    <p:sldId id="292" r:id="rId26"/>
    <p:sldId id="289" r:id="rId27"/>
    <p:sldId id="293" r:id="rId28"/>
    <p:sldId id="294" r:id="rId29"/>
    <p:sldId id="295" r:id="rId30"/>
    <p:sldId id="302" r:id="rId31"/>
    <p:sldId id="303" r:id="rId32"/>
    <p:sldId id="304" r:id="rId33"/>
    <p:sldId id="299" r:id="rId34"/>
    <p:sldId id="300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CB5"/>
    <a:srgbClr val="FDD1FA"/>
    <a:srgbClr val="FFFF79"/>
    <a:srgbClr val="BEFC6C"/>
    <a:srgbClr val="6ECFF5"/>
    <a:srgbClr val="B6E2F9"/>
    <a:srgbClr val="04B7F0"/>
    <a:srgbClr val="CFEEFB"/>
    <a:srgbClr val="F46552"/>
    <a:srgbClr val="C4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5807" autoAdjust="0"/>
  </p:normalViewPr>
  <p:slideViewPr>
    <p:cSldViewPr snapToGrid="0">
      <p:cViewPr varScale="1">
        <p:scale>
          <a:sx n="107" d="100"/>
          <a:sy n="107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1668F-1C39-4209-A26C-C96F4FEFB251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D0E4-BACD-4494-BEAB-D1785C680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3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9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1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1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1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3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1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4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7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6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8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7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3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4AB5DE6-8731-2666-4EF7-17EE7C0A7899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EBB54-A7BC-4D41-91F7-A33C41544F89}" type="datetimeFigureOut">
              <a:rPr lang="en-US" smtClean="0"/>
              <a:t>9/1/23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B4F51-DF85-491F-A2A4-940C0CA648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20" y="-203199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044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0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audio" Target="../media/media1.mp3"/><Relationship Id="rId16" Type="http://schemas.openxmlformats.org/officeDocument/2006/relationships/image" Target="../media/image80.svg"/><Relationship Id="rId20" Type="http://schemas.openxmlformats.org/officeDocument/2006/relationships/audio" Target="../media/audio4.wav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75.png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10" Type="http://schemas.openxmlformats.org/officeDocument/2006/relationships/image" Target="../media/image74.svg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0.svg"/><Relationship Id="rId2" Type="http://schemas.openxmlformats.org/officeDocument/2006/relationships/audio" Target="../media/media1.mp3"/><Relationship Id="rId16" Type="http://schemas.openxmlformats.org/officeDocument/2006/relationships/image" Target="../media/image81.png"/><Relationship Id="rId20" Type="http://schemas.openxmlformats.org/officeDocument/2006/relationships/audio" Target="../media/audio3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audio" Target="../media/audio3.wav"/><Relationship Id="rId15" Type="http://schemas.openxmlformats.org/officeDocument/2006/relationships/image" Target="../media/image78.svg"/><Relationship Id="rId10" Type="http://schemas.openxmlformats.org/officeDocument/2006/relationships/image" Target="../media/image79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4.svg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5" Type="http://schemas.openxmlformats.org/officeDocument/2006/relationships/image" Target="../media/image71.png"/><Relationship Id="rId4" Type="http://schemas.openxmlformats.org/officeDocument/2006/relationships/audio" Target="../media/audio1.wav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9" t="21737" r="-27"/>
          <a:stretch/>
        </p:blipFill>
        <p:spPr>
          <a:xfrm>
            <a:off x="-58994" y="-58994"/>
            <a:ext cx="12255910" cy="6916994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3675366" y="1083840"/>
            <a:ext cx="8318091" cy="2229729"/>
          </a:xfrm>
          <a:custGeom>
            <a:avLst/>
            <a:gdLst>
              <a:gd name="connsiteX0" fmla="*/ 0 w 8318091"/>
              <a:gd name="connsiteY0" fmla="*/ 1114865 h 2229729"/>
              <a:gd name="connsiteX1" fmla="*/ 1114865 w 8318091"/>
              <a:gd name="connsiteY1" fmla="*/ 0 h 2229729"/>
              <a:gd name="connsiteX2" fmla="*/ 1485702 w 8318091"/>
              <a:gd name="connsiteY2" fmla="*/ 0 h 2229729"/>
              <a:gd name="connsiteX3" fmla="*/ 2160956 w 8318091"/>
              <a:gd name="connsiteY3" fmla="*/ 0 h 2229729"/>
              <a:gd name="connsiteX4" fmla="*/ 2775327 w 8318091"/>
              <a:gd name="connsiteY4" fmla="*/ 0 h 2229729"/>
              <a:gd name="connsiteX5" fmla="*/ 3389698 w 8318091"/>
              <a:gd name="connsiteY5" fmla="*/ 0 h 2229729"/>
              <a:gd name="connsiteX6" fmla="*/ 4064953 w 8318091"/>
              <a:gd name="connsiteY6" fmla="*/ 0 h 2229729"/>
              <a:gd name="connsiteX7" fmla="*/ 4679324 w 8318091"/>
              <a:gd name="connsiteY7" fmla="*/ 0 h 2229729"/>
              <a:gd name="connsiteX8" fmla="*/ 5232812 w 8318091"/>
              <a:gd name="connsiteY8" fmla="*/ 0 h 2229729"/>
              <a:gd name="connsiteX9" fmla="*/ 5664532 w 8318091"/>
              <a:gd name="connsiteY9" fmla="*/ 0 h 2229729"/>
              <a:gd name="connsiteX10" fmla="*/ 6096252 w 8318091"/>
              <a:gd name="connsiteY10" fmla="*/ 0 h 2229729"/>
              <a:gd name="connsiteX11" fmla="*/ 6649740 w 8318091"/>
              <a:gd name="connsiteY11" fmla="*/ 0 h 2229729"/>
              <a:gd name="connsiteX12" fmla="*/ 7203227 w 8318091"/>
              <a:gd name="connsiteY12" fmla="*/ 0 h 2229729"/>
              <a:gd name="connsiteX13" fmla="*/ 8318092 w 8318091"/>
              <a:gd name="connsiteY13" fmla="*/ 1114865 h 2229729"/>
              <a:gd name="connsiteX14" fmla="*/ 8318091 w 8318091"/>
              <a:gd name="connsiteY14" fmla="*/ 1114865 h 2229729"/>
              <a:gd name="connsiteX15" fmla="*/ 7203226 w 8318091"/>
              <a:gd name="connsiteY15" fmla="*/ 2229730 h 2229729"/>
              <a:gd name="connsiteX16" fmla="*/ 6710622 w 8318091"/>
              <a:gd name="connsiteY16" fmla="*/ 2229730 h 2229729"/>
              <a:gd name="connsiteX17" fmla="*/ 6157135 w 8318091"/>
              <a:gd name="connsiteY17" fmla="*/ 2229730 h 2229729"/>
              <a:gd name="connsiteX18" fmla="*/ 5603648 w 8318091"/>
              <a:gd name="connsiteY18" fmla="*/ 2229730 h 2229729"/>
              <a:gd name="connsiteX19" fmla="*/ 5232811 w 8318091"/>
              <a:gd name="connsiteY19" fmla="*/ 2229730 h 2229729"/>
              <a:gd name="connsiteX20" fmla="*/ 4557556 w 8318091"/>
              <a:gd name="connsiteY20" fmla="*/ 2229730 h 2229729"/>
              <a:gd name="connsiteX21" fmla="*/ 4125836 w 8318091"/>
              <a:gd name="connsiteY21" fmla="*/ 2229729 h 2229729"/>
              <a:gd name="connsiteX22" fmla="*/ 3755000 w 8318091"/>
              <a:gd name="connsiteY22" fmla="*/ 2229729 h 2229729"/>
              <a:gd name="connsiteX23" fmla="*/ 3323280 w 8318091"/>
              <a:gd name="connsiteY23" fmla="*/ 2229729 h 2229729"/>
              <a:gd name="connsiteX24" fmla="*/ 2769792 w 8318091"/>
              <a:gd name="connsiteY24" fmla="*/ 2229729 h 2229729"/>
              <a:gd name="connsiteX25" fmla="*/ 2338072 w 8318091"/>
              <a:gd name="connsiteY25" fmla="*/ 2229729 h 2229729"/>
              <a:gd name="connsiteX26" fmla="*/ 1784585 w 8318091"/>
              <a:gd name="connsiteY26" fmla="*/ 2229729 h 2229729"/>
              <a:gd name="connsiteX27" fmla="*/ 1114865 w 8318091"/>
              <a:gd name="connsiteY27" fmla="*/ 2229729 h 2229729"/>
              <a:gd name="connsiteX28" fmla="*/ 0 w 8318091"/>
              <a:gd name="connsiteY28" fmla="*/ 1114864 h 2229729"/>
              <a:gd name="connsiteX29" fmla="*/ 0 w 8318091"/>
              <a:gd name="connsiteY29" fmla="*/ 1114865 h 222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318091" h="2229729" fill="none" extrusionOk="0">
                <a:moveTo>
                  <a:pt x="0" y="1114865"/>
                </a:moveTo>
                <a:cubicBezTo>
                  <a:pt x="149636" y="404536"/>
                  <a:pt x="613358" y="-35719"/>
                  <a:pt x="1114865" y="0"/>
                </a:cubicBezTo>
                <a:cubicBezTo>
                  <a:pt x="1198689" y="-18418"/>
                  <a:pt x="1333213" y="22798"/>
                  <a:pt x="1485702" y="0"/>
                </a:cubicBezTo>
                <a:cubicBezTo>
                  <a:pt x="1638191" y="-22798"/>
                  <a:pt x="1939013" y="6177"/>
                  <a:pt x="2160956" y="0"/>
                </a:cubicBezTo>
                <a:cubicBezTo>
                  <a:pt x="2382899" y="-6177"/>
                  <a:pt x="2607718" y="60349"/>
                  <a:pt x="2775327" y="0"/>
                </a:cubicBezTo>
                <a:cubicBezTo>
                  <a:pt x="2942936" y="-60349"/>
                  <a:pt x="3249488" y="67535"/>
                  <a:pt x="3389698" y="0"/>
                </a:cubicBezTo>
                <a:cubicBezTo>
                  <a:pt x="3529908" y="-67535"/>
                  <a:pt x="3925346" y="49139"/>
                  <a:pt x="4064953" y="0"/>
                </a:cubicBezTo>
                <a:cubicBezTo>
                  <a:pt x="4204560" y="-49139"/>
                  <a:pt x="4386442" y="15803"/>
                  <a:pt x="4679324" y="0"/>
                </a:cubicBezTo>
                <a:cubicBezTo>
                  <a:pt x="4972206" y="-15803"/>
                  <a:pt x="5020662" y="1806"/>
                  <a:pt x="5232812" y="0"/>
                </a:cubicBezTo>
                <a:cubicBezTo>
                  <a:pt x="5444962" y="-1806"/>
                  <a:pt x="5464296" y="28996"/>
                  <a:pt x="5664532" y="0"/>
                </a:cubicBezTo>
                <a:cubicBezTo>
                  <a:pt x="5864768" y="-28996"/>
                  <a:pt x="5951052" y="42585"/>
                  <a:pt x="6096252" y="0"/>
                </a:cubicBezTo>
                <a:cubicBezTo>
                  <a:pt x="6241452" y="-42585"/>
                  <a:pt x="6414959" y="58009"/>
                  <a:pt x="6649740" y="0"/>
                </a:cubicBezTo>
                <a:cubicBezTo>
                  <a:pt x="6884521" y="-58009"/>
                  <a:pt x="6995392" y="53537"/>
                  <a:pt x="7203227" y="0"/>
                </a:cubicBezTo>
                <a:cubicBezTo>
                  <a:pt x="7709801" y="46168"/>
                  <a:pt x="8231024" y="501588"/>
                  <a:pt x="8318092" y="1114865"/>
                </a:cubicBezTo>
                <a:lnTo>
                  <a:pt x="8318091" y="1114865"/>
                </a:lnTo>
                <a:cubicBezTo>
                  <a:pt x="8353170" y="1759429"/>
                  <a:pt x="7783311" y="2315464"/>
                  <a:pt x="7203226" y="2229730"/>
                </a:cubicBezTo>
                <a:cubicBezTo>
                  <a:pt x="6995699" y="2240055"/>
                  <a:pt x="6833847" y="2183960"/>
                  <a:pt x="6710622" y="2229730"/>
                </a:cubicBezTo>
                <a:cubicBezTo>
                  <a:pt x="6587397" y="2275500"/>
                  <a:pt x="6289225" y="2185319"/>
                  <a:pt x="6157135" y="2229730"/>
                </a:cubicBezTo>
                <a:cubicBezTo>
                  <a:pt x="6025045" y="2274141"/>
                  <a:pt x="5786359" y="2219311"/>
                  <a:pt x="5603648" y="2229730"/>
                </a:cubicBezTo>
                <a:cubicBezTo>
                  <a:pt x="5420937" y="2240149"/>
                  <a:pt x="5325265" y="2202194"/>
                  <a:pt x="5232811" y="2229730"/>
                </a:cubicBezTo>
                <a:cubicBezTo>
                  <a:pt x="5140357" y="2257266"/>
                  <a:pt x="4804853" y="2213813"/>
                  <a:pt x="4557556" y="2229730"/>
                </a:cubicBezTo>
                <a:cubicBezTo>
                  <a:pt x="4310259" y="2245647"/>
                  <a:pt x="4246527" y="2209229"/>
                  <a:pt x="4125836" y="2229729"/>
                </a:cubicBezTo>
                <a:cubicBezTo>
                  <a:pt x="4005145" y="2250229"/>
                  <a:pt x="3872051" y="2189729"/>
                  <a:pt x="3755000" y="2229729"/>
                </a:cubicBezTo>
                <a:cubicBezTo>
                  <a:pt x="3637949" y="2269729"/>
                  <a:pt x="3426572" y="2227378"/>
                  <a:pt x="3323280" y="2229729"/>
                </a:cubicBezTo>
                <a:cubicBezTo>
                  <a:pt x="3219988" y="2232080"/>
                  <a:pt x="2975638" y="2187485"/>
                  <a:pt x="2769792" y="2229729"/>
                </a:cubicBezTo>
                <a:cubicBezTo>
                  <a:pt x="2563946" y="2271973"/>
                  <a:pt x="2453630" y="2181000"/>
                  <a:pt x="2338072" y="2229729"/>
                </a:cubicBezTo>
                <a:cubicBezTo>
                  <a:pt x="2222514" y="2278458"/>
                  <a:pt x="1984232" y="2177330"/>
                  <a:pt x="1784585" y="2229729"/>
                </a:cubicBezTo>
                <a:cubicBezTo>
                  <a:pt x="1584938" y="2282128"/>
                  <a:pt x="1285668" y="2181413"/>
                  <a:pt x="1114865" y="2229729"/>
                </a:cubicBezTo>
                <a:cubicBezTo>
                  <a:pt x="366445" y="2235344"/>
                  <a:pt x="-17737" y="1561683"/>
                  <a:pt x="0" y="1114864"/>
                </a:cubicBezTo>
                <a:lnTo>
                  <a:pt x="0" y="1114865"/>
                </a:lnTo>
                <a:close/>
              </a:path>
              <a:path w="8318091" h="2229729" stroke="0" extrusionOk="0">
                <a:moveTo>
                  <a:pt x="0" y="1114865"/>
                </a:moveTo>
                <a:cubicBezTo>
                  <a:pt x="99507" y="388446"/>
                  <a:pt x="384915" y="-43099"/>
                  <a:pt x="1114865" y="0"/>
                </a:cubicBezTo>
                <a:cubicBezTo>
                  <a:pt x="1273239" y="-640"/>
                  <a:pt x="1438669" y="18182"/>
                  <a:pt x="1546585" y="0"/>
                </a:cubicBezTo>
                <a:cubicBezTo>
                  <a:pt x="1654501" y="-18182"/>
                  <a:pt x="1881698" y="32497"/>
                  <a:pt x="2100073" y="0"/>
                </a:cubicBezTo>
                <a:cubicBezTo>
                  <a:pt x="2318448" y="-32497"/>
                  <a:pt x="2443972" y="10071"/>
                  <a:pt x="2714444" y="0"/>
                </a:cubicBezTo>
                <a:cubicBezTo>
                  <a:pt x="2984916" y="-10071"/>
                  <a:pt x="2940280" y="35859"/>
                  <a:pt x="3146164" y="0"/>
                </a:cubicBezTo>
                <a:cubicBezTo>
                  <a:pt x="3352048" y="-35859"/>
                  <a:pt x="3440482" y="21653"/>
                  <a:pt x="3577884" y="0"/>
                </a:cubicBezTo>
                <a:cubicBezTo>
                  <a:pt x="3715286" y="-21653"/>
                  <a:pt x="3936239" y="27174"/>
                  <a:pt x="4070488" y="0"/>
                </a:cubicBezTo>
                <a:cubicBezTo>
                  <a:pt x="4204737" y="-27174"/>
                  <a:pt x="4346913" y="25724"/>
                  <a:pt x="4441325" y="0"/>
                </a:cubicBezTo>
                <a:cubicBezTo>
                  <a:pt x="4535737" y="-25724"/>
                  <a:pt x="4853649" y="29013"/>
                  <a:pt x="5116579" y="0"/>
                </a:cubicBezTo>
                <a:cubicBezTo>
                  <a:pt x="5379509" y="-29013"/>
                  <a:pt x="5367538" y="16017"/>
                  <a:pt x="5609183" y="0"/>
                </a:cubicBezTo>
                <a:cubicBezTo>
                  <a:pt x="5850828" y="-16017"/>
                  <a:pt x="6008698" y="32995"/>
                  <a:pt x="6162671" y="0"/>
                </a:cubicBezTo>
                <a:cubicBezTo>
                  <a:pt x="6316644" y="-32995"/>
                  <a:pt x="6449756" y="16473"/>
                  <a:pt x="6533507" y="0"/>
                </a:cubicBezTo>
                <a:cubicBezTo>
                  <a:pt x="6617258" y="-16473"/>
                  <a:pt x="6893837" y="17603"/>
                  <a:pt x="7203227" y="0"/>
                </a:cubicBezTo>
                <a:cubicBezTo>
                  <a:pt x="7794725" y="102371"/>
                  <a:pt x="8270698" y="540425"/>
                  <a:pt x="8318092" y="1114865"/>
                </a:cubicBezTo>
                <a:lnTo>
                  <a:pt x="8318091" y="1114865"/>
                </a:lnTo>
                <a:cubicBezTo>
                  <a:pt x="8226956" y="1814547"/>
                  <a:pt x="7810551" y="2241981"/>
                  <a:pt x="7203226" y="2229730"/>
                </a:cubicBezTo>
                <a:cubicBezTo>
                  <a:pt x="7114812" y="2258786"/>
                  <a:pt x="6880769" y="2223240"/>
                  <a:pt x="6771506" y="2229730"/>
                </a:cubicBezTo>
                <a:cubicBezTo>
                  <a:pt x="6662243" y="2236220"/>
                  <a:pt x="6426340" y="2216260"/>
                  <a:pt x="6157135" y="2229730"/>
                </a:cubicBezTo>
                <a:cubicBezTo>
                  <a:pt x="5887930" y="2243200"/>
                  <a:pt x="5871632" y="2182417"/>
                  <a:pt x="5725415" y="2229730"/>
                </a:cubicBezTo>
                <a:cubicBezTo>
                  <a:pt x="5579198" y="2277043"/>
                  <a:pt x="5347507" y="2204286"/>
                  <a:pt x="5171927" y="2229730"/>
                </a:cubicBezTo>
                <a:cubicBezTo>
                  <a:pt x="4996347" y="2255174"/>
                  <a:pt x="4879479" y="2197944"/>
                  <a:pt x="4801091" y="2229730"/>
                </a:cubicBezTo>
                <a:cubicBezTo>
                  <a:pt x="4722703" y="2261516"/>
                  <a:pt x="4320158" y="2214739"/>
                  <a:pt x="4186720" y="2229730"/>
                </a:cubicBezTo>
                <a:cubicBezTo>
                  <a:pt x="4053282" y="2244721"/>
                  <a:pt x="3816607" y="2197194"/>
                  <a:pt x="3511465" y="2229729"/>
                </a:cubicBezTo>
                <a:cubicBezTo>
                  <a:pt x="3206323" y="2262265"/>
                  <a:pt x="3116711" y="2219942"/>
                  <a:pt x="2957978" y="2229729"/>
                </a:cubicBezTo>
                <a:cubicBezTo>
                  <a:pt x="2799245" y="2239516"/>
                  <a:pt x="2576897" y="2219216"/>
                  <a:pt x="2404491" y="2229729"/>
                </a:cubicBezTo>
                <a:cubicBezTo>
                  <a:pt x="2232085" y="2240242"/>
                  <a:pt x="2153616" y="2197573"/>
                  <a:pt x="2033654" y="2229729"/>
                </a:cubicBezTo>
                <a:cubicBezTo>
                  <a:pt x="1913692" y="2261885"/>
                  <a:pt x="1304939" y="2188148"/>
                  <a:pt x="1114865" y="2229729"/>
                </a:cubicBezTo>
                <a:cubicBezTo>
                  <a:pt x="536293" y="2218389"/>
                  <a:pt x="103307" y="1668936"/>
                  <a:pt x="0" y="1114864"/>
                </a:cubicBezTo>
                <a:lnTo>
                  <a:pt x="0" y="111486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5861383" y="813108"/>
            <a:ext cx="3946055" cy="1332642"/>
            <a:chOff x="6371477" y="2216092"/>
            <a:chExt cx="3946055" cy="1332642"/>
          </a:xfrm>
        </p:grpSpPr>
        <p:sp>
          <p:nvSpPr>
            <p:cNvPr id="24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Gretoon" panose="02040603050506020204" pitchFamily="18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6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3635194" y="1946485"/>
            <a:ext cx="2704706" cy="1209532"/>
            <a:chOff x="4279245" y="1767567"/>
            <a:chExt cx="2704706" cy="1209532"/>
          </a:xfrm>
        </p:grpSpPr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1784234" y="2145436"/>
            <a:ext cx="12100352" cy="1099728"/>
            <a:chOff x="4743805" y="2505921"/>
            <a:chExt cx="6814013" cy="1099728"/>
          </a:xfrm>
        </p:grpSpPr>
        <p:sp>
          <p:nvSpPr>
            <p:cNvPr id="30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ÔN TẬP VÀ BỔ SUNG</a:t>
              </a:r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5" y="2505921"/>
              <a:ext cx="6814013" cy="1019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Ô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T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Ậ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Ổ S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U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4897537" y="-136381"/>
            <a:ext cx="7427750" cy="6863417"/>
            <a:chOff x="2876480" y="2628672"/>
            <a:chExt cx="6688425" cy="3236114"/>
          </a:xfrm>
          <a:noFill/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628672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2000" dirty="0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2000" dirty="0" err="1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0" y="2628672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2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943" r="16507"/>
          <a:stretch/>
        </p:blipFill>
        <p:spPr>
          <a:xfrm>
            <a:off x="249215" y="232475"/>
            <a:ext cx="5965605" cy="5445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7220"/>
            <a:ext cx="6331839" cy="11865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760" y="2638852"/>
            <a:ext cx="3781524" cy="2908769"/>
            <a:chOff x="304760" y="2638852"/>
            <a:chExt cx="3781524" cy="2908769"/>
          </a:xfrm>
        </p:grpSpPr>
        <p:sp>
          <p:nvSpPr>
            <p:cNvPr id="47" name="Oval 46"/>
            <p:cNvSpPr/>
            <p:nvPr/>
          </p:nvSpPr>
          <p:spPr>
            <a:xfrm>
              <a:off x="304760" y="2638852"/>
              <a:ext cx="997098" cy="510374"/>
            </a:xfrm>
            <a:prstGeom prst="ellipse">
              <a:avLst/>
            </a:prstGeom>
            <a:noFill/>
            <a:ln w="57150">
              <a:solidFill>
                <a:srgbClr val="F465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232017" y="4993173"/>
              <a:ext cx="854267" cy="554448"/>
            </a:xfrm>
            <a:prstGeom prst="ellipse">
              <a:avLst/>
            </a:prstGeom>
            <a:noFill/>
            <a:ln w="57150">
              <a:solidFill>
                <a:srgbClr val="F465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90862" y="1962838"/>
            <a:ext cx="5218628" cy="1352029"/>
            <a:chOff x="403365" y="2491156"/>
            <a:chExt cx="11448495" cy="2606327"/>
          </a:xfrm>
        </p:grpSpPr>
        <p:sp>
          <p:nvSpPr>
            <p:cNvPr id="54" name="Rounded Rectangle 53"/>
            <p:cNvSpPr/>
            <p:nvPr/>
          </p:nvSpPr>
          <p:spPr>
            <a:xfrm>
              <a:off x="403365" y="2491156"/>
              <a:ext cx="11448495" cy="26063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498567" y="3105096"/>
              <a:ext cx="11115259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Hình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có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cạnh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dài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Calibri" panose="020F0502020204030204"/>
                </a:rPr>
                <a:t>1 dm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.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84176" y="3621712"/>
            <a:ext cx="5218628" cy="1352029"/>
            <a:chOff x="403365" y="2491156"/>
            <a:chExt cx="11448495" cy="2606327"/>
          </a:xfrm>
        </p:grpSpPr>
        <p:sp>
          <p:nvSpPr>
            <p:cNvPr id="60" name="Rounded Rectangle 59"/>
            <p:cNvSpPr/>
            <p:nvPr/>
          </p:nvSpPr>
          <p:spPr>
            <a:xfrm>
              <a:off x="403365" y="2491156"/>
              <a:ext cx="11448495" cy="2606327"/>
            </a:xfrm>
            <a:prstGeom prst="roundRect">
              <a:avLst/>
            </a:prstGeom>
            <a:solidFill>
              <a:srgbClr val="BEFC6C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498567" y="3105096"/>
              <a:ext cx="11115259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Diện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tích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này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là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bao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nhiêu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9715" y="5292222"/>
            <a:ext cx="5218628" cy="1352029"/>
            <a:chOff x="403365" y="2491156"/>
            <a:chExt cx="11448495" cy="2606327"/>
          </a:xfrm>
        </p:grpSpPr>
        <p:sp>
          <p:nvSpPr>
            <p:cNvPr id="63" name="Rounded Rectangle 62"/>
            <p:cNvSpPr/>
            <p:nvPr/>
          </p:nvSpPr>
          <p:spPr>
            <a:xfrm>
              <a:off x="403365" y="2491156"/>
              <a:ext cx="11448495" cy="26063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498567" y="3105096"/>
                  <a:ext cx="11115259" cy="1230006"/>
                </a:xfrm>
                <a:prstGeom prst="rect">
                  <a:avLst/>
                </a:prstGeom>
                <a:noFill/>
                <a:ln w="7620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4000" b="1" dirty="0">
                      <a:solidFill>
                        <a:schemeClr val="tx1"/>
                      </a:solidFill>
                      <a:latin typeface="Calibri" panose="020F0502020204030204"/>
                    </a:rPr>
                    <a:t>Diện tích </a:t>
                  </a:r>
                  <a:r>
                    <a:rPr lang="en-US" sz="4000" b="1" dirty="0" err="1">
                      <a:solidFill>
                        <a:schemeClr val="tx1"/>
                      </a:solidFill>
                      <a:latin typeface="Calibri" panose="020F0502020204030204"/>
                    </a:rPr>
                    <a:t>hình</a:t>
                  </a:r>
                  <a:r>
                    <a:rPr lang="en-US" sz="4000" b="1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dirty="0" err="1">
                      <a:solidFill>
                        <a:schemeClr val="tx1"/>
                      </a:solidFill>
                      <a:latin typeface="Calibri" panose="020F0502020204030204"/>
                    </a:rPr>
                    <a:t>vuông</a:t>
                  </a:r>
                  <a:r>
                    <a:rPr lang="en-US" sz="4000" b="1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dirty="0" err="1">
                      <a:solidFill>
                        <a:schemeClr val="tx1"/>
                      </a:solidFill>
                      <a:latin typeface="Calibri" panose="020F0502020204030204"/>
                    </a:rPr>
                    <a:t>này</a:t>
                  </a:r>
                  <a:r>
                    <a:rPr lang="en-US" sz="4000" b="1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dirty="0" err="1">
                      <a:solidFill>
                        <a:schemeClr val="tx1"/>
                      </a:solidFill>
                      <a:latin typeface="Calibri" panose="020F0502020204030204"/>
                    </a:rPr>
                    <a:t>là</a:t>
                  </a:r>
                  <a:r>
                    <a:rPr lang="en-US" sz="4000" b="1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4000" b="1" dirty="0">
                      <a:solidFill>
                        <a:srgbClr val="C00000"/>
                      </a:solidFill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4000" b="1" dirty="0">
                      <a:solidFill>
                        <a:srgbClr val="C00000"/>
                      </a:solidFill>
                      <a:latin typeface="Calibri" panose="020F0502020204030204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4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567" y="3105096"/>
                  <a:ext cx="11115259" cy="1230006"/>
                </a:xfrm>
                <a:prstGeom prst="rect">
                  <a:avLst/>
                </a:prstGeom>
                <a:blipFill>
                  <a:blip r:embed="rId6"/>
                  <a:stretch>
                    <a:fillRect t="-65455" b="-88182"/>
                  </a:stretch>
                </a:blipFill>
                <a:ln w="762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/>
          <p:cNvGrpSpPr/>
          <p:nvPr/>
        </p:nvGrpSpPr>
        <p:grpSpPr>
          <a:xfrm>
            <a:off x="6465323" y="292328"/>
            <a:ext cx="5218628" cy="1352029"/>
            <a:chOff x="403365" y="2491156"/>
            <a:chExt cx="11448495" cy="2606327"/>
          </a:xfrm>
        </p:grpSpPr>
        <p:sp>
          <p:nvSpPr>
            <p:cNvPr id="44" name="Rounded Rectangle 43"/>
            <p:cNvSpPr/>
            <p:nvPr/>
          </p:nvSpPr>
          <p:spPr>
            <a:xfrm>
              <a:off x="403365" y="2491156"/>
              <a:ext cx="11448495" cy="2606327"/>
            </a:xfrm>
            <a:prstGeom prst="roundRect">
              <a:avLst/>
            </a:prstGeom>
            <a:solidFill>
              <a:srgbClr val="BEFC6C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498567" y="3105096"/>
              <a:ext cx="11115259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Hình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có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cạnh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dài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bao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nhiêu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656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775453" y="525730"/>
            <a:ext cx="10963992" cy="850672"/>
            <a:chOff x="352528" y="2491156"/>
            <a:chExt cx="11546081" cy="1639854"/>
          </a:xfrm>
        </p:grpSpPr>
        <p:sp>
          <p:nvSpPr>
            <p:cNvPr id="44" name="Rounded Rectangle 43"/>
            <p:cNvSpPr/>
            <p:nvPr/>
          </p:nvSpPr>
          <p:spPr>
            <a:xfrm>
              <a:off x="352528" y="2491156"/>
              <a:ext cx="11546081" cy="1639854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352528" y="2575530"/>
              <a:ext cx="11519186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Đề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-xi-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mét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là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đơn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vị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đo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đại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lượng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nào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55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-15770" y="1463473"/>
            <a:ext cx="12801600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 defTabSz="1371600">
              <a:buFont typeface="Arial" panose="020B0604020202020204" pitchFamily="34" charset="0"/>
              <a:buChar char="•"/>
              <a:defRPr/>
            </a:pP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Đề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-xi-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mét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vuông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là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đơn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vị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đo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diện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tích.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75453" y="2298086"/>
            <a:ext cx="8324276" cy="808126"/>
            <a:chOff x="352528" y="2491156"/>
            <a:chExt cx="11546081" cy="1557837"/>
          </a:xfrm>
        </p:grpSpPr>
        <p:sp>
          <p:nvSpPr>
            <p:cNvPr id="23" name="Rounded Rectangle 22"/>
            <p:cNvSpPr/>
            <p:nvPr/>
          </p:nvSpPr>
          <p:spPr>
            <a:xfrm>
              <a:off x="352528" y="2491156"/>
              <a:ext cx="11546081" cy="1557837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352528" y="2575530"/>
              <a:ext cx="11519186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Cách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viết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tắt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của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đề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-xi-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mét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:</a:t>
              </a:r>
            </a:p>
          </p:txBody>
        </p:sp>
      </p:grpSp>
      <p:sp>
        <p:nvSpPr>
          <p:cNvPr id="25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67306" y="3167314"/>
            <a:ext cx="2954091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 defTabSz="1371600">
              <a:buFont typeface="Arial" panose="020B0604020202020204" pitchFamily="34" charset="0"/>
              <a:buChar char="•"/>
              <a:defRPr/>
            </a:pPr>
            <a:r>
              <a:rPr lang="en-US" sz="6000" dirty="0">
                <a:solidFill>
                  <a:schemeClr val="tx1"/>
                </a:solidFill>
                <a:latin typeface="Calibri" panose="020F0502020204030204"/>
              </a:rPr>
              <a:t>cm</a:t>
            </a:r>
          </a:p>
        </p:txBody>
      </p:sp>
      <p:sp>
        <p:nvSpPr>
          <p:cNvPr id="2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505078" y="3167314"/>
            <a:ext cx="4867750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solidFill>
                <a:schemeClr val="tx1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74241" y="3911974"/>
                <a:ext cx="2954091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 indent="-685800" algn="ctr" defTabSz="1371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60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41" y="3911974"/>
                <a:ext cx="2954091" cy="638064"/>
              </a:xfrm>
              <a:prstGeom prst="rect">
                <a:avLst/>
              </a:prstGeom>
              <a:blipFill>
                <a:blip r:embed="rId3"/>
                <a:stretch>
                  <a:fillRect t="-5455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789537" y="3968913"/>
            <a:ext cx="7022779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xăng-ti-mét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solidFill>
                <a:schemeClr val="tx1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418539" y="5692551"/>
                <a:ext cx="2954091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 indent="-685800" algn="ctr" defTabSz="1371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60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39" y="5692551"/>
                <a:ext cx="2954091" cy="638064"/>
              </a:xfrm>
              <a:prstGeom prst="rect">
                <a:avLst/>
              </a:prstGeom>
              <a:blipFill>
                <a:blip r:embed="rId4"/>
                <a:stretch>
                  <a:fillRect t="-5455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559613" y="5725855"/>
            <a:ext cx="7022779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21841" y="4847384"/>
            <a:ext cx="2954091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 defTabSz="1371600">
              <a:buFont typeface="Arial" panose="020B0604020202020204" pitchFamily="34" charset="0"/>
              <a:buChar char="•"/>
              <a:defRPr/>
            </a:pPr>
            <a:r>
              <a:rPr lang="en-US" sz="6000" dirty="0" err="1">
                <a:solidFill>
                  <a:schemeClr val="tx1"/>
                </a:solidFill>
                <a:latin typeface="Calibri" panose="020F0502020204030204"/>
              </a:rPr>
              <a:t>dm</a:t>
            </a:r>
            <a:endParaRPr lang="en-US" sz="60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7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559613" y="4847384"/>
            <a:ext cx="4867750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0186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68659 -0.4923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6" grpId="0"/>
      <p:bldP spid="36" grpId="1"/>
      <p:bldP spid="37" grpId="0"/>
      <p:bldP spid="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60497" y="587723"/>
            <a:ext cx="10963992" cy="850672"/>
            <a:chOff x="352528" y="2491156"/>
            <a:chExt cx="11546081" cy="1639854"/>
          </a:xfrm>
        </p:grpSpPr>
        <p:sp>
          <p:nvSpPr>
            <p:cNvPr id="44" name="Rounded Rectangle 43"/>
            <p:cNvSpPr/>
            <p:nvPr/>
          </p:nvSpPr>
          <p:spPr>
            <a:xfrm>
              <a:off x="352528" y="2491156"/>
              <a:ext cx="11546081" cy="1639854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352528" y="2575530"/>
              <a:ext cx="11519186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Đề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-xi-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mét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là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đơn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vị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đo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đại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lượng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nào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55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-130726" y="1525466"/>
            <a:ext cx="12801600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 defTabSz="1371600">
              <a:buFont typeface="Arial" panose="020B0604020202020204" pitchFamily="34" charset="0"/>
              <a:buChar char="•"/>
              <a:defRPr/>
            </a:pP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Đề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-xi-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mét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vuông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là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đơn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vị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đo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5300" dirty="0" err="1">
                <a:solidFill>
                  <a:schemeClr val="tx1"/>
                </a:solidFill>
                <a:latin typeface="Calibri" panose="020F0502020204030204"/>
              </a:rPr>
              <a:t>diện</a:t>
            </a:r>
            <a:r>
              <a:rPr lang="en-US" sz="5300" dirty="0">
                <a:solidFill>
                  <a:schemeClr val="tx1"/>
                </a:solidFill>
                <a:latin typeface="Calibri" panose="020F0502020204030204"/>
              </a:rPr>
              <a:t> tích.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60497" y="2360079"/>
            <a:ext cx="8324276" cy="808126"/>
            <a:chOff x="352528" y="2491156"/>
            <a:chExt cx="11546081" cy="1557837"/>
          </a:xfrm>
        </p:grpSpPr>
        <p:sp>
          <p:nvSpPr>
            <p:cNvPr id="23" name="Rounded Rectangle 22"/>
            <p:cNvSpPr/>
            <p:nvPr/>
          </p:nvSpPr>
          <p:spPr>
            <a:xfrm>
              <a:off x="352528" y="2491156"/>
              <a:ext cx="11546081" cy="1557837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352528" y="2575530"/>
              <a:ext cx="11519186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Cách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viết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tắt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của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đề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-xi-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mét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b="1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500" b="1" dirty="0">
                  <a:solidFill>
                    <a:schemeClr val="tx1"/>
                  </a:solidFill>
                  <a:latin typeface="Calibri" panose="020F0502020204030204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8670398" y="2403848"/>
                <a:ext cx="2954091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 indent="-685800" algn="ctr" defTabSz="13716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6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60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398" y="2403848"/>
                <a:ext cx="2954091" cy="638064"/>
              </a:xfrm>
              <a:prstGeom prst="rect">
                <a:avLst/>
              </a:prstGeom>
              <a:blipFill>
                <a:blip r:embed="rId3"/>
                <a:stretch>
                  <a:fillRect t="-5455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43330" y="3499416"/>
            <a:ext cx="11304060" cy="1491037"/>
            <a:chOff x="352528" y="2491156"/>
            <a:chExt cx="11672246" cy="1557837"/>
          </a:xfrm>
        </p:grpSpPr>
        <p:sp>
          <p:nvSpPr>
            <p:cNvPr id="31" name="Rounded Rectangle 30"/>
            <p:cNvSpPr/>
            <p:nvPr/>
          </p:nvSpPr>
          <p:spPr>
            <a:xfrm>
              <a:off x="352528" y="2491156"/>
              <a:ext cx="11546081" cy="1557837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505588" y="2655071"/>
                  <a:ext cx="11519186" cy="1230006"/>
                </a:xfrm>
                <a:prstGeom prst="rect">
                  <a:avLst/>
                </a:prstGeom>
                <a:noFill/>
                <a:ln w="7620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4800" b="1" dirty="0">
                      <a:solidFill>
                        <a:schemeClr val="tx1"/>
                      </a:solidFill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là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diện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tích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của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hình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vuông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có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cạnh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dài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bao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nhiêu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32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88" y="2655071"/>
                  <a:ext cx="11519186" cy="1230006"/>
                </a:xfrm>
                <a:prstGeom prst="rect">
                  <a:avLst/>
                </a:prstGeom>
                <a:blipFill>
                  <a:blip r:embed="rId4"/>
                  <a:stretch>
                    <a:fillRect l="-817" t="-24747" r="-817" b="-41919"/>
                  </a:stretch>
                </a:blipFill>
                <a:ln w="762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643330" y="3485819"/>
            <a:ext cx="11304060" cy="1491037"/>
            <a:chOff x="352528" y="2491156"/>
            <a:chExt cx="11672246" cy="1557837"/>
          </a:xfrm>
        </p:grpSpPr>
        <p:sp>
          <p:nvSpPr>
            <p:cNvPr id="34" name="Rounded Rectangle 33"/>
            <p:cNvSpPr/>
            <p:nvPr/>
          </p:nvSpPr>
          <p:spPr>
            <a:xfrm>
              <a:off x="352528" y="2491156"/>
              <a:ext cx="11546081" cy="1557837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505588" y="2655071"/>
                  <a:ext cx="11519186" cy="1230006"/>
                </a:xfrm>
                <a:prstGeom prst="rect">
                  <a:avLst/>
                </a:prstGeom>
                <a:noFill/>
                <a:ln w="7620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4800" b="1" dirty="0">
                      <a:solidFill>
                        <a:schemeClr val="tx1"/>
                      </a:solidFill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4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là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diện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tích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của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hình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vuông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có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cạnh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dài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>
                      <a:solidFill>
                        <a:srgbClr val="C00000"/>
                      </a:solidFill>
                    </a:rPr>
                    <a:t>1 </a:t>
                  </a:r>
                  <a:r>
                    <a:rPr lang="en-US" sz="4800" b="1" i="1" dirty="0">
                      <a:solidFill>
                        <a:srgbClr val="C00000"/>
                      </a:solidFill>
                    </a:rPr>
                    <a:t>dm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5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88" y="2655071"/>
                  <a:ext cx="11519186" cy="1230006"/>
                </a:xfrm>
                <a:prstGeom prst="rect">
                  <a:avLst/>
                </a:prstGeom>
                <a:blipFill>
                  <a:blip r:embed="rId5"/>
                  <a:stretch>
                    <a:fillRect l="-817" t="-24747" r="-817" b="-41919"/>
                  </a:stretch>
                </a:blipFill>
                <a:ln w="762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-158345" y="3743702"/>
            <a:ext cx="4560238" cy="4003663"/>
            <a:chOff x="-158345" y="3743702"/>
            <a:chExt cx="4560238" cy="400366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7778596" y="3743702"/>
            <a:ext cx="4560238" cy="4003663"/>
            <a:chOff x="-158345" y="3743702"/>
            <a:chExt cx="4560238" cy="4003663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76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296162" y="-1373886"/>
            <a:ext cx="3645463" cy="3450660"/>
            <a:chOff x="-158345" y="3743702"/>
            <a:chExt cx="4560238" cy="40036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73695" y="-1373886"/>
            <a:ext cx="3645463" cy="3450660"/>
            <a:chOff x="-158345" y="3743702"/>
            <a:chExt cx="4560238" cy="40036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11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643610" y="240487"/>
            <a:ext cx="7501179" cy="1631216"/>
            <a:chOff x="-3788835" y="1907257"/>
            <a:chExt cx="19982439" cy="1695595"/>
          </a:xfrm>
        </p:grpSpPr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-3788835" y="1907257"/>
              <a:ext cx="19982439" cy="169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ln w="190500">
                    <a:solidFill>
                      <a:sysClr val="windowText" lastClr="000000"/>
                    </a:solidFill>
                  </a:ln>
                  <a:latin typeface="iCiel Pony" panose="02000000000000000000" pitchFamily="2" charset="0"/>
                </a:rPr>
                <a:t>THỰC HÀNH ĐỌC, VIẾT ĐỀ-XI-MÉT VUÔNG.</a:t>
              </a:r>
              <a:endParaRPr lang="vi-VN" sz="5000" dirty="0">
                <a:ln w="190500">
                  <a:solidFill>
                    <a:sysClr val="windowText" lastClr="000000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3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2986954" y="1907257"/>
              <a:ext cx="18378674" cy="169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THỰC HÀNH ĐỌC, VIẾT ĐỀ-XI-MÉT VUÔNG.</a:t>
              </a:r>
              <a:endParaRPr lang="vi-VN" sz="5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164" y="2728820"/>
            <a:ext cx="8817831" cy="374572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3695" y="1871703"/>
            <a:ext cx="6235241" cy="850672"/>
            <a:chOff x="379423" y="2491156"/>
            <a:chExt cx="11519186" cy="1639854"/>
          </a:xfrm>
        </p:grpSpPr>
        <p:sp>
          <p:nvSpPr>
            <p:cNvPr id="18" name="Rounded Rectangle 17"/>
            <p:cNvSpPr/>
            <p:nvPr/>
          </p:nvSpPr>
          <p:spPr>
            <a:xfrm>
              <a:off x="954930" y="2491156"/>
              <a:ext cx="10173063" cy="1639854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379423" y="2748778"/>
              <a:ext cx="11519186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500" dirty="0" err="1">
                  <a:solidFill>
                    <a:schemeClr val="tx1"/>
                  </a:solidFill>
                  <a:latin typeface="Calibri" panose="020F0502020204030204"/>
                </a:rPr>
                <a:t>Viết</a:t>
              </a:r>
              <a:r>
                <a:rPr lang="en-US" sz="45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Calibri" panose="020F0502020204030204"/>
                </a:rPr>
                <a:t>theo</a:t>
              </a:r>
              <a:r>
                <a:rPr lang="en-US" sz="45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Calibri" panose="020F0502020204030204"/>
                </a:rPr>
                <a:t>mẫu</a:t>
              </a:r>
              <a:r>
                <a:rPr lang="en-US" sz="45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Calibri" panose="020F0502020204030204"/>
                </a:rPr>
                <a:t>rồi</a:t>
              </a:r>
              <a:r>
                <a:rPr lang="en-US" sz="45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Calibri" panose="020F0502020204030204"/>
                </a:rPr>
                <a:t>đọc</a:t>
              </a:r>
              <a:r>
                <a:rPr lang="en-US" sz="4500" dirty="0">
                  <a:solidFill>
                    <a:schemeClr val="tx1"/>
                  </a:solidFill>
                  <a:latin typeface="Calibri" panose="020F0502020204030204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1002853" y="3450363"/>
                <a:ext cx="4293679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7000" b="1" dirty="0">
                    <a:solidFill>
                      <a:schemeClr val="bg1"/>
                    </a:solidFill>
                    <a:latin typeface="Calibri" panose="020F0502020204030204"/>
                  </a:rPr>
                  <a:t>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7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7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53" y="3450363"/>
                <a:ext cx="4293679" cy="638064"/>
              </a:xfrm>
              <a:prstGeom prst="rect">
                <a:avLst/>
              </a:prstGeom>
              <a:blipFill>
                <a:blip r:embed="rId6"/>
                <a:stretch>
                  <a:fillRect t="-67890" b="-113761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1338797" y="4692151"/>
                <a:ext cx="4293679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7000" b="1" dirty="0">
                    <a:solidFill>
                      <a:schemeClr val="bg1"/>
                    </a:solidFill>
                    <a:latin typeface="Calibri" panose="020F0502020204030204"/>
                  </a:rPr>
                  <a:t>85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7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7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7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7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797" y="4692151"/>
                <a:ext cx="4293679" cy="638064"/>
              </a:xfrm>
              <a:prstGeom prst="rect">
                <a:avLst/>
              </a:prstGeom>
              <a:blipFill>
                <a:blip r:embed="rId7"/>
                <a:stretch>
                  <a:fillRect t="-67273" b="-11272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581613" y="3566164"/>
            <a:ext cx="9394206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000" b="1" dirty="0">
                <a:solidFill>
                  <a:schemeClr val="bg1"/>
                </a:solidFill>
                <a:latin typeface="Calibri" panose="020F0502020204030204"/>
              </a:rPr>
              <a:t>:</a:t>
            </a:r>
            <a:r>
              <a:rPr lang="en-US" sz="5000" b="1" dirty="0" err="1">
                <a:solidFill>
                  <a:schemeClr val="bg1"/>
                </a:solidFill>
                <a:latin typeface="Calibri" panose="020F0502020204030204"/>
              </a:rPr>
              <a:t>Năm</a:t>
            </a:r>
            <a:r>
              <a:rPr lang="en-US" sz="5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Calibri" panose="020F0502020204030204"/>
              </a:rPr>
              <a:t>đề</a:t>
            </a:r>
            <a:r>
              <a:rPr lang="en-US" sz="5000" b="1" dirty="0">
                <a:solidFill>
                  <a:schemeClr val="bg1"/>
                </a:solidFill>
                <a:latin typeface="Calibri" panose="020F0502020204030204"/>
              </a:rPr>
              <a:t>-xi-</a:t>
            </a:r>
            <a:r>
              <a:rPr lang="en-US" sz="5000" b="1" dirty="0" err="1">
                <a:solidFill>
                  <a:schemeClr val="bg1"/>
                </a:solidFill>
                <a:latin typeface="Calibri" panose="020F0502020204030204"/>
              </a:rPr>
              <a:t>mét</a:t>
            </a:r>
            <a:r>
              <a:rPr lang="en-US" sz="5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Calibri" panose="020F0502020204030204"/>
              </a:rPr>
              <a:t>vuông</a:t>
            </a:r>
            <a:endParaRPr lang="en-US" sz="5000" dirty="0">
              <a:solidFill>
                <a:schemeClr val="tx1"/>
              </a:solidFill>
              <a:latin typeface="Calibri" panose="020F050202020403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78665" y="4828090"/>
            <a:ext cx="5388536" cy="1632190"/>
            <a:chOff x="4520268" y="4812315"/>
            <a:chExt cx="5388536" cy="1632190"/>
          </a:xfrm>
        </p:grpSpPr>
        <p:sp>
          <p:nvSpPr>
            <p:cNvPr id="27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4520268" y="4812315"/>
              <a:ext cx="5260177" cy="638064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: </a:t>
              </a: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Tám</a:t>
              </a: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mươi</a:t>
              </a: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lăm</a:t>
              </a: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endParaRPr lang="en-US" sz="5000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4648627" y="5806441"/>
              <a:ext cx="5260177" cy="638064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đề</a:t>
              </a: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-xi-</a:t>
              </a: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mét</a:t>
              </a:r>
              <a:r>
                <a:rPr lang="en-US" sz="5000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Calibri" panose="020F0502020204030204"/>
                </a:rPr>
                <a:t>vuông</a:t>
              </a:r>
              <a:endParaRPr lang="en-US" sz="5000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78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296162" y="-1373886"/>
            <a:ext cx="3645463" cy="3450660"/>
            <a:chOff x="-158345" y="3743702"/>
            <a:chExt cx="4560238" cy="40036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73695" y="-1373886"/>
            <a:ext cx="3645463" cy="3450660"/>
            <a:chOff x="-158345" y="3743702"/>
            <a:chExt cx="4560238" cy="40036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11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643610" y="240487"/>
            <a:ext cx="7501179" cy="1631216"/>
            <a:chOff x="-3788835" y="1907257"/>
            <a:chExt cx="19982439" cy="1695595"/>
          </a:xfrm>
        </p:grpSpPr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-3788835" y="1907257"/>
              <a:ext cx="19982439" cy="169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ln w="190500">
                    <a:solidFill>
                      <a:sysClr val="windowText" lastClr="000000"/>
                    </a:solidFill>
                  </a:ln>
                  <a:latin typeface="iCiel Pony" panose="02000000000000000000" pitchFamily="2" charset="0"/>
                </a:rPr>
                <a:t>THỰC HÀNH ĐỌC, VIẾT ĐỀ-XI-MÉT VUÔNG.</a:t>
              </a:r>
              <a:endParaRPr lang="vi-VN" sz="5000" dirty="0">
                <a:ln w="190500">
                  <a:solidFill>
                    <a:sysClr val="windowText" lastClr="000000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3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2986954" y="1907257"/>
              <a:ext cx="18378674" cy="16955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THỰC HÀNH ĐỌC, VIẾT ĐỀ-XI-MÉT VUÔNG.</a:t>
              </a:r>
              <a:endParaRPr lang="vi-VN" sz="5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81" y="2728820"/>
            <a:ext cx="11307443" cy="374572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74684" y="1922729"/>
            <a:ext cx="7187906" cy="652046"/>
            <a:chOff x="379423" y="2491156"/>
            <a:chExt cx="11519186" cy="1639854"/>
          </a:xfrm>
        </p:grpSpPr>
        <p:sp>
          <p:nvSpPr>
            <p:cNvPr id="18" name="Rounded Rectangle 17"/>
            <p:cNvSpPr/>
            <p:nvPr/>
          </p:nvSpPr>
          <p:spPr>
            <a:xfrm>
              <a:off x="954930" y="2491156"/>
              <a:ext cx="10173063" cy="163985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379423" y="2748778"/>
                  <a:ext cx="11519186" cy="1230006"/>
                </a:xfrm>
                <a:prstGeom prst="rect">
                  <a:avLst/>
                </a:prstGeom>
                <a:noFill/>
                <a:ln w="7620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4000" dirty="0">
                      <a:solidFill>
                        <a:schemeClr val="tx1"/>
                      </a:solidFill>
                      <a:latin typeface="Calibri" panose="020F0502020204030204"/>
                    </a:rPr>
                    <a:t>17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sz="4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libri" panose="020F0502020204030204"/>
                    </a:rPr>
                    <a:t>, 1 084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solidFill>
                        <a:schemeClr val="tx1"/>
                      </a:solidFill>
                      <a:latin typeface="Calibri" panose="020F0502020204030204"/>
                    </a:rPr>
                    <a:t>, 695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4000" dirty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9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423" y="2748778"/>
                  <a:ext cx="11519186" cy="1230006"/>
                </a:xfrm>
                <a:prstGeom prst="rect">
                  <a:avLst/>
                </a:prstGeom>
                <a:blipFill>
                  <a:blip r:embed="rId5"/>
                  <a:stretch>
                    <a:fillRect t="-37647" b="-69412"/>
                  </a:stretch>
                </a:blipFill>
                <a:ln w="762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-242952" y="3194475"/>
                <a:ext cx="4293679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/>
                  </a:rPr>
                  <a:t>17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2952" y="3194475"/>
                <a:ext cx="4293679" cy="638064"/>
              </a:xfrm>
              <a:prstGeom prst="rect">
                <a:avLst/>
              </a:prstGeom>
              <a:blipFill>
                <a:blip r:embed="rId6"/>
                <a:stretch>
                  <a:fillRect t="-17431" b="-4403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-48420" y="4428411"/>
                <a:ext cx="4293679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/>
                  </a:rPr>
                  <a:t>1 084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/>
                  </a:rPr>
                  <a:t>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420" y="4428411"/>
                <a:ext cx="4293679" cy="638064"/>
              </a:xfrm>
              <a:prstGeom prst="rect">
                <a:avLst/>
              </a:prstGeom>
              <a:blipFill>
                <a:blip r:embed="rId7"/>
                <a:stretch>
                  <a:fillRect t="-17273" b="-4272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047582" y="3211508"/>
            <a:ext cx="9394206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Mười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bảy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-xi-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mét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vuông</a:t>
            </a:r>
            <a:endParaRPr lang="en-US" sz="40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3017336" y="4479437"/>
            <a:ext cx="8254824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nghìn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trăm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tám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mươi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đề</a:t>
            </a:r>
            <a:r>
              <a:rPr lang="en-US" sz="4000" b="1" dirty="0">
                <a:solidFill>
                  <a:schemeClr val="bg1"/>
                </a:solidFill>
              </a:rPr>
              <a:t>-xi-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vuông</a:t>
            </a:r>
            <a:endParaRPr lang="en-US" sz="4000" dirty="0">
              <a:solidFill>
                <a:schemeClr val="tx1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-264748" y="5575842"/>
                <a:ext cx="4293679" cy="63806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b="1" dirty="0">
                    <a:solidFill>
                      <a:schemeClr val="bg1"/>
                    </a:solidFill>
                  </a:rPr>
                  <a:t> 695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4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/>
                  </a:rPr>
                  <a:t>: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3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4748" y="5575842"/>
                <a:ext cx="4293679" cy="638064"/>
              </a:xfrm>
              <a:prstGeom prst="rect">
                <a:avLst/>
              </a:prstGeom>
              <a:blipFill>
                <a:blip r:embed="rId8"/>
                <a:stretch>
                  <a:fillRect t="-17273" b="-4272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883086" y="5602300"/>
            <a:ext cx="8934396" cy="63806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Sáu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trăm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chín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mươi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/>
              </a:rPr>
              <a:t>lăm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đề</a:t>
            </a:r>
            <a:r>
              <a:rPr lang="en-US" sz="4000" b="1" dirty="0">
                <a:solidFill>
                  <a:schemeClr val="bg1"/>
                </a:solidFill>
              </a:rPr>
              <a:t>-xi-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vuông</a:t>
            </a:r>
            <a:endParaRPr lang="en-US" sz="40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0712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2399761" y="122108"/>
            <a:ext cx="7501179" cy="1498922"/>
            <a:chOff x="-3788835" y="1884811"/>
            <a:chExt cx="19982439" cy="1558080"/>
          </a:xfrm>
        </p:grpSpPr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-3788835" y="1907257"/>
              <a:ext cx="19982439" cy="153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1905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LƯU Ý</a:t>
              </a:r>
              <a:endParaRPr lang="vi-VN" sz="9000" dirty="0">
                <a:ln w="1905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3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2979402" y="1884811"/>
              <a:ext cx="18378674" cy="153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46552"/>
                  </a:solidFill>
                  <a:latin typeface="iCiel Pony" panose="02000000000000000000" pitchFamily="2" charset="0"/>
                </a:rPr>
                <a:t>LƯU Ý</a:t>
              </a:r>
              <a:endParaRPr lang="vi-VN" sz="9000" dirty="0">
                <a:ln w="28575">
                  <a:solidFill>
                    <a:sysClr val="windowText" lastClr="000000"/>
                  </a:solidFill>
                </a:ln>
                <a:solidFill>
                  <a:srgbClr val="F46552"/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6937" y="1418485"/>
            <a:ext cx="10901879" cy="1460673"/>
            <a:chOff x="954930" y="2491156"/>
            <a:chExt cx="10173063" cy="1639854"/>
          </a:xfrm>
        </p:grpSpPr>
        <p:sp>
          <p:nvSpPr>
            <p:cNvPr id="18" name="Rounded Rectangle 17"/>
            <p:cNvSpPr/>
            <p:nvPr/>
          </p:nvSpPr>
          <p:spPr>
            <a:xfrm>
              <a:off x="954930" y="2491156"/>
              <a:ext cx="10173063" cy="1639854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151802" y="2653555"/>
              <a:ext cx="9966368" cy="1230006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Số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và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kí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hiệu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cách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nhau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một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chút</a:t>
              </a:r>
              <a:endParaRPr lang="en-US" sz="5700" b="1" dirty="0">
                <a:solidFill>
                  <a:schemeClr val="tx1"/>
                </a:solidFill>
                <a:latin typeface="Calibri" panose="020F0502020204030204"/>
              </a:endParaRPr>
            </a:p>
            <a:p>
              <a:pPr algn="ctr" defTabSz="1371600">
                <a:defRPr/>
              </a:pP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(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khoảng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nửa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thân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con </a:t>
              </a:r>
              <a:r>
                <a:rPr lang="en-US" sz="5700" b="1" dirty="0" err="1">
                  <a:solidFill>
                    <a:schemeClr val="tx1"/>
                  </a:solidFill>
                  <a:latin typeface="Calibri" panose="020F0502020204030204"/>
                </a:rPr>
                <a:t>chữ</a:t>
              </a:r>
              <a:r>
                <a:rPr lang="en-US" sz="5700" b="1" dirty="0">
                  <a:solidFill>
                    <a:schemeClr val="tx1"/>
                  </a:solidFill>
                  <a:latin typeface="Calibri" panose="020F0502020204030204"/>
                </a:rPr>
                <a:t> o).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8" b="71717"/>
          <a:stretch/>
        </p:blipFill>
        <p:spPr>
          <a:xfrm>
            <a:off x="7770098" y="-110465"/>
            <a:ext cx="3690568" cy="1314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8" b="71717"/>
          <a:stretch/>
        </p:blipFill>
        <p:spPr>
          <a:xfrm>
            <a:off x="453562" y="-192801"/>
            <a:ext cx="3690568" cy="13149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2568" y="2681105"/>
            <a:ext cx="11410832" cy="4023973"/>
            <a:chOff x="552568" y="2681105"/>
            <a:chExt cx="11410832" cy="402397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93" t="10355" r="35127" b="35211"/>
            <a:stretch/>
          </p:blipFill>
          <p:spPr>
            <a:xfrm>
              <a:off x="552568" y="2681105"/>
              <a:ext cx="3913820" cy="4023973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3576796" y="3089930"/>
              <a:ext cx="8386604" cy="3554320"/>
              <a:chOff x="3576796" y="3089930"/>
              <a:chExt cx="8386604" cy="355432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576797" y="3089930"/>
                <a:ext cx="8122020" cy="3554320"/>
              </a:xfrm>
              <a:prstGeom prst="roundRect">
                <a:avLst/>
              </a:prstGeom>
              <a:solidFill>
                <a:srgbClr val="FDD1FA"/>
              </a:solidFill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a">
                    <a:extLst>
                      <a:ext uri="{FF2B5EF4-FFF2-40B4-BE49-F238E27FC236}">
                        <a16:creationId xmlns:a16="http://schemas.microsoft.com/office/drawing/2014/main" id="{EF361B2F-4AD3-0677-319F-3460F1CEBEA6}"/>
                      </a:ext>
                    </a:extLst>
                  </p:cNvPr>
                  <p:cNvSpPr/>
                  <p:nvPr/>
                </p:nvSpPr>
                <p:spPr>
                  <a:xfrm>
                    <a:off x="3576796" y="4302569"/>
                    <a:ext cx="8386604" cy="1095608"/>
                  </a:xfrm>
                  <a:prstGeom prst="rect">
                    <a:avLst/>
                  </a:prstGeom>
                  <a:noFill/>
                  <a:ln w="7620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Đố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các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bạn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những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vật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nào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có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diện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tích </a:t>
                    </a:r>
                    <a:r>
                      <a:rPr lang="en-US" sz="8000" dirty="0" err="1">
                        <a:solidFill>
                          <a:schemeClr val="tx1"/>
                        </a:solidFill>
                        <a:latin typeface="Calibri" panose="020F0502020204030204"/>
                      </a:rPr>
                      <a:t>khoảng</a:t>
                    </a:r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1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8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8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dm</m:t>
                            </m:r>
                          </m:e>
                          <m:sup>
                            <m:r>
                              <a:rPr lang="en-US" sz="8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8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?</a:t>
                    </a:r>
                  </a:p>
                </p:txBody>
              </p:sp>
            </mc:Choice>
            <mc:Fallback xmlns="">
              <p:sp>
                <p:nvSpPr>
                  <p:cNvPr id="40" name="a">
                    <a:extLst>
                      <a:ext uri="{FF2B5EF4-FFF2-40B4-BE49-F238E27FC236}">
                        <a16:creationId xmlns:a16="http://schemas.microsoft.com/office/drawing/2014/main" id="{EF361B2F-4AD3-0677-319F-3460F1CEBE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6796" y="4302569"/>
                    <a:ext cx="8386604" cy="109560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069" t="-139459" r="-7748" b="-167027"/>
                    </a:stretch>
                  </a:blipFill>
                  <a:ln w="762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9529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37" y="1626709"/>
            <a:ext cx="5483647" cy="4593140"/>
          </a:xfrm>
          <a:prstGeom prst="rect">
            <a:avLst/>
          </a:prstGeom>
        </p:spPr>
      </p:pic>
      <p:grpSp>
        <p:nvGrpSpPr>
          <p:cNvPr id="22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510106" y="186289"/>
            <a:ext cx="11171786" cy="1477328"/>
            <a:chOff x="-4337777" y="1907257"/>
            <a:chExt cx="15382230" cy="1535634"/>
          </a:xfrm>
        </p:grpSpPr>
        <p:sp>
          <p:nvSpPr>
            <p:cNvPr id="23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-3788835" y="1907257"/>
              <a:ext cx="14279761" cy="153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500" dirty="0">
                  <a:ln w="190500">
                    <a:solidFill>
                      <a:sysClr val="windowText" lastClr="000000"/>
                    </a:solidFill>
                  </a:ln>
                  <a:latin typeface="iCiel Pony" panose="02000000000000000000" pitchFamily="2" charset="0"/>
                </a:rPr>
                <a:t>QUAN HỆ GIỮA ĐỀ-XI-MÉT VUÔNG VÀ XĂNG-TI-MÉT VUÔNG</a:t>
              </a:r>
              <a:endParaRPr lang="vi-VN" sz="4500" dirty="0">
                <a:ln w="190500">
                  <a:solidFill>
                    <a:sysClr val="windowText" lastClr="000000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24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4337777" y="1907257"/>
              <a:ext cx="15382230" cy="153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500" dirty="0">
                  <a:ln w="28575">
                    <a:noFill/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QUAN HỆ GIỮA ĐỀ-XI-MÉT VUÔNG VÀ XĂNG-TI-MÉT VUÔNG</a:t>
              </a:r>
              <a:endParaRPr lang="vi-VN" sz="4500" dirty="0">
                <a:ln w="285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56686" y="1768340"/>
            <a:ext cx="6243549" cy="1335616"/>
            <a:chOff x="6539588" y="1496129"/>
            <a:chExt cx="5296186" cy="1421723"/>
          </a:xfrm>
        </p:grpSpPr>
        <p:sp>
          <p:nvSpPr>
            <p:cNvPr id="36" name="Rounded Rectangle 35"/>
            <p:cNvSpPr/>
            <p:nvPr/>
          </p:nvSpPr>
          <p:spPr>
            <a:xfrm>
              <a:off x="6566576" y="1496129"/>
              <a:ext cx="5269198" cy="14217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6539588" y="1663617"/>
                  <a:ext cx="5174001" cy="1095608"/>
                </a:xfrm>
                <a:prstGeom prst="roundRect">
                  <a:avLst/>
                </a:prstGeom>
                <a:noFill/>
                <a:ln w="76200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defRPr/>
                  </a:pP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  +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Mỗi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ô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vuông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nhỏ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của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hình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vuông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màu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xanh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có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diện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tích </a:t>
                  </a:r>
                  <a:r>
                    <a:rPr lang="en-US" sz="3000" dirty="0" err="1">
                      <a:solidFill>
                        <a:schemeClr val="tx1"/>
                      </a:solidFill>
                      <a:latin typeface="Calibri" panose="020F0502020204030204"/>
                    </a:rPr>
                    <a:t>là</a:t>
                  </a:r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3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3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000" dirty="0">
                      <a:solidFill>
                        <a:schemeClr val="tx1"/>
                      </a:solidFill>
                      <a:latin typeface="Calibri" panose="020F0502020204030204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1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8" y="1663617"/>
                  <a:ext cx="5174001" cy="1095608"/>
                </a:xfrm>
                <a:prstGeom prst="roundRect">
                  <a:avLst/>
                </a:prstGeom>
                <a:blipFill>
                  <a:blip r:embed="rId4"/>
                  <a:stretch>
                    <a:fillRect l="-1193" t="-4023" r="-1292" b="-16092"/>
                  </a:stretch>
                </a:blipFill>
                <a:ln w="762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5625337" y="2886255"/>
            <a:ext cx="6338063" cy="1970268"/>
            <a:chOff x="5943601" y="2804872"/>
            <a:chExt cx="6001142" cy="1970268"/>
          </a:xfrm>
        </p:grpSpPr>
        <p:sp>
          <p:nvSpPr>
            <p:cNvPr id="38" name="Rounded Rectangle 37"/>
            <p:cNvSpPr/>
            <p:nvPr/>
          </p:nvSpPr>
          <p:spPr>
            <a:xfrm>
              <a:off x="5943601" y="3294093"/>
              <a:ext cx="5941335" cy="1095606"/>
            </a:xfrm>
            <a:prstGeom prst="roundRect">
              <a:avLst/>
            </a:prstGeom>
            <a:solidFill>
              <a:srgbClr val="CFEEFB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5943601" y="2804872"/>
              <a:ext cx="6001142" cy="1970268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defRPr/>
              </a:pP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  +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Tìm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xem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màu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xanh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gồm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bao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nhiêu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  <a:latin typeface="Calibri" panose="020F0502020204030204"/>
                </a:rPr>
                <a:t>nhỏ</a:t>
              </a:r>
              <a:r>
                <a:rPr lang="en-US" sz="3000" dirty="0">
                  <a:solidFill>
                    <a:schemeClr val="tx1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456" y="4522666"/>
            <a:ext cx="9384034" cy="218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9462" r="-1456" b="62969"/>
          <a:stretch/>
        </p:blipFill>
        <p:spPr>
          <a:xfrm>
            <a:off x="-451855" y="336800"/>
            <a:ext cx="12894460" cy="43476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5135" y="336800"/>
            <a:ext cx="8814640" cy="911507"/>
            <a:chOff x="225135" y="336800"/>
            <a:chExt cx="8814640" cy="911507"/>
          </a:xfrm>
        </p:grpSpPr>
        <p:sp>
          <p:nvSpPr>
            <p:cNvPr id="40" name="Rounded Rectangle 39"/>
            <p:cNvSpPr/>
            <p:nvPr/>
          </p:nvSpPr>
          <p:spPr>
            <a:xfrm>
              <a:off x="815743" y="336800"/>
              <a:ext cx="7585308" cy="911507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/>
                <p:nvPr/>
              </p:nvSpPr>
              <p:spPr>
                <a:xfrm>
                  <a:off x="225135" y="394148"/>
                  <a:ext cx="8814640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tx1"/>
                      </a:solidFill>
                    </a:rPr>
                    <a:t>Đếm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hàng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đầu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4800" b="1" dirty="0" err="1">
                      <a:solidFill>
                        <a:schemeClr val="tx1"/>
                      </a:solidFill>
                    </a:rPr>
                    <a:t>theo</a:t>
                  </a:r>
                  <a:r>
                    <a:rPr lang="en-US" sz="4800" b="1" dirty="0">
                      <a:solidFill>
                        <a:schemeClr val="tx1"/>
                      </a:solidFill>
                    </a:rPr>
                    <a:t> ô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4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4500" dirty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chemeClr val="tx1"/>
                      </a:solidFill>
                      <a:latin typeface="iCiel Pony" panose="02000000000000000000" pitchFamily="2" charset="0"/>
                    </a:rPr>
                    <a:t>  </a:t>
                  </a:r>
                  <a:endParaRPr lang="vi-VN" sz="45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latin typeface="iCiel Pony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18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135" y="394148"/>
                  <a:ext cx="8814640" cy="847733"/>
                </a:xfrm>
                <a:prstGeom prst="rect">
                  <a:avLst/>
                </a:prstGeom>
                <a:blipFill>
                  <a:blip r:embed="rId5"/>
                  <a:stretch>
                    <a:fillRect t="-13669" b="-38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05126" y="1415010"/>
                <a:ext cx="1247204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26" y="1415010"/>
                <a:ext cx="1247204" cy="1095608"/>
              </a:xfrm>
              <a:prstGeom prst="rect">
                <a:avLst/>
              </a:prstGeom>
              <a:blipFill>
                <a:blip r:embed="rId6"/>
                <a:stretch>
                  <a:fillRect l="-3349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1211560" y="1772048"/>
                <a:ext cx="1247204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60" y="1772048"/>
                <a:ext cx="1247204" cy="1095608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2118360" y="1441769"/>
                <a:ext cx="1247204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1441769"/>
                <a:ext cx="1247204" cy="1095608"/>
              </a:xfrm>
              <a:prstGeom prst="rect">
                <a:avLst/>
              </a:prstGeom>
              <a:blipFill>
                <a:blip r:embed="rId8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060263" y="1772048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63" y="1772048"/>
                <a:ext cx="1251662" cy="1095608"/>
              </a:xfrm>
              <a:prstGeom prst="rect">
                <a:avLst/>
              </a:prstGeom>
              <a:blipFill>
                <a:blip r:embed="rId9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4006624" y="1441769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624" y="1441769"/>
                <a:ext cx="1251662" cy="1095608"/>
              </a:xfrm>
              <a:prstGeom prst="rect">
                <a:avLst/>
              </a:prstGeom>
              <a:blipFill>
                <a:blip r:embed="rId10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4952985" y="1741003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985" y="1741003"/>
                <a:ext cx="1251662" cy="1095608"/>
              </a:xfrm>
              <a:prstGeom prst="rect">
                <a:avLst/>
              </a:prstGeom>
              <a:blipFill>
                <a:blip r:embed="rId11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5852663" y="1375544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663" y="1375544"/>
                <a:ext cx="1251662" cy="1095608"/>
              </a:xfrm>
              <a:prstGeom prst="rect">
                <a:avLst/>
              </a:prstGeom>
              <a:blipFill>
                <a:blip r:embed="rId12"/>
                <a:stretch>
                  <a:fillRect l="-2857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6799024" y="1730233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024" y="1730233"/>
                <a:ext cx="1251662" cy="1095608"/>
              </a:xfrm>
              <a:prstGeom prst="rect">
                <a:avLst/>
              </a:prstGeom>
              <a:blipFill>
                <a:blip r:embed="rId13"/>
                <a:stretch>
                  <a:fillRect l="-3333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7698702" y="1366954"/>
                <a:ext cx="1251662" cy="1095608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702" y="1366954"/>
                <a:ext cx="1251662" cy="1095608"/>
              </a:xfrm>
              <a:prstGeom prst="rect">
                <a:avLst/>
              </a:prstGeom>
              <a:blipFill>
                <a:blip r:embed="rId14"/>
                <a:stretch>
                  <a:fillRect l="-3318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8691746" y="1730233"/>
                <a:ext cx="891085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746" y="1730233"/>
                <a:ext cx="891085" cy="635694"/>
              </a:xfrm>
              <a:prstGeom prst="rect">
                <a:avLst/>
              </a:prstGeom>
              <a:blipFill>
                <a:blip r:embed="rId15"/>
                <a:stretch>
                  <a:fillRect t="-30000" r="-2649" b="-1818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-161759" y="3224694"/>
            <a:ext cx="4560238" cy="4003663"/>
            <a:chOff x="-158345" y="3743702"/>
            <a:chExt cx="4560238" cy="40036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775182" y="3224694"/>
            <a:ext cx="4560238" cy="4003663"/>
            <a:chOff x="-158345" y="3743702"/>
            <a:chExt cx="4560238" cy="400366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1497955" y="3826579"/>
              <a:ext cx="2903938" cy="351602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-158345" y="3743702"/>
              <a:ext cx="2903938" cy="351602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9" r="61942"/>
            <a:stretch/>
          </p:blipFill>
          <p:spPr>
            <a:xfrm>
              <a:off x="660497" y="4231336"/>
              <a:ext cx="2903938" cy="351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853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5016" t="10109" r="17154" b="11788"/>
          <a:stretch/>
        </p:blipFill>
        <p:spPr>
          <a:xfrm>
            <a:off x="462196" y="878593"/>
            <a:ext cx="5952065" cy="57404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78" y="0"/>
            <a:ext cx="7564174" cy="879215"/>
            <a:chOff x="3554343" y="287970"/>
            <a:chExt cx="4846708" cy="879215"/>
          </a:xfrm>
        </p:grpSpPr>
        <p:sp>
          <p:nvSpPr>
            <p:cNvPr id="40" name="Rounded Rectangle 39"/>
            <p:cNvSpPr/>
            <p:nvPr/>
          </p:nvSpPr>
          <p:spPr>
            <a:xfrm>
              <a:off x="3554343" y="336800"/>
              <a:ext cx="4846708" cy="830385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/>
                <p:nvPr/>
              </p:nvSpPr>
              <p:spPr>
                <a:xfrm>
                  <a:off x="3554343" y="287970"/>
                  <a:ext cx="4825907" cy="8792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000" b="1" dirty="0" err="1">
                      <a:solidFill>
                        <a:schemeClr val="tx1"/>
                      </a:solidFill>
                    </a:rPr>
                    <a:t>Đếm</a:t>
                  </a:r>
                  <a:r>
                    <a:rPr lang="en-US" sz="50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000" b="1" dirty="0" err="1">
                      <a:solidFill>
                        <a:schemeClr val="tx1"/>
                      </a:solidFill>
                    </a:rPr>
                    <a:t>các</a:t>
                  </a:r>
                  <a:r>
                    <a:rPr lang="en-US" sz="50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000" b="1" dirty="0" err="1">
                      <a:solidFill>
                        <a:schemeClr val="tx1"/>
                      </a:solidFill>
                    </a:rPr>
                    <a:t>hàng</a:t>
                  </a:r>
                  <a:r>
                    <a:rPr lang="en-US" sz="5000" b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000" b="1" dirty="0" err="1">
                      <a:solidFill>
                        <a:schemeClr val="tx1"/>
                      </a:solidFill>
                    </a:rPr>
                    <a:t>theo</a:t>
                  </a:r>
                  <a:r>
                    <a:rPr lang="en-US" sz="5000" b="1" dirty="0">
                      <a:solidFill>
                        <a:schemeClr val="tx1"/>
                      </a:solidFill>
                    </a:rPr>
                    <a:t> 10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5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5000" dirty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chemeClr val="tx1"/>
                      </a:solidFill>
                      <a:latin typeface="iCiel Pony" panose="02000000000000000000" pitchFamily="2" charset="0"/>
                    </a:rPr>
                    <a:t>  </a:t>
                  </a:r>
                  <a:endParaRPr lang="vi-VN" sz="5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tx1"/>
                    </a:solidFill>
                    <a:latin typeface="iCiel Pony" panose="02000000000000000000" pitchFamily="2" charset="0"/>
                  </a:endParaRPr>
                </a:p>
              </p:txBody>
            </p:sp>
          </mc:Choice>
          <mc:Fallback xmlns="">
            <p:sp>
              <p:nvSpPr>
                <p:cNvPr id="18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4343" y="287970"/>
                  <a:ext cx="4825907" cy="879215"/>
                </a:xfrm>
                <a:prstGeom prst="rect">
                  <a:avLst/>
                </a:prstGeom>
                <a:blipFill>
                  <a:blip r:embed="rId6"/>
                  <a:stretch>
                    <a:fillRect l="-2508" t="-1458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04760" y="1021215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60" y="1021215"/>
                <a:ext cx="1576204" cy="635694"/>
              </a:xfrm>
              <a:prstGeom prst="rect">
                <a:avLst/>
              </a:prstGeom>
              <a:blipFill>
                <a:blip r:embed="rId7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04760" y="1592069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60" y="1592069"/>
                <a:ext cx="1576204" cy="635694"/>
              </a:xfrm>
              <a:prstGeom prst="rect">
                <a:avLst/>
              </a:prstGeom>
              <a:blipFill>
                <a:blip r:embed="rId8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27079" y="2141639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9" y="2141639"/>
                <a:ext cx="1576204" cy="635694"/>
              </a:xfrm>
              <a:prstGeom prst="rect">
                <a:avLst/>
              </a:prstGeom>
              <a:blipFill>
                <a:blip r:embed="rId9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27079" y="2712493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6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9" y="2712493"/>
                <a:ext cx="1576204" cy="635694"/>
              </a:xfrm>
              <a:prstGeom prst="rect">
                <a:avLst/>
              </a:prstGeom>
              <a:blipFill>
                <a:blip r:embed="rId10"/>
                <a:stretch>
                  <a:fillRect b="-1636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27079" y="3283347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9" y="3283347"/>
                <a:ext cx="1576204" cy="635694"/>
              </a:xfrm>
              <a:prstGeom prst="rect">
                <a:avLst/>
              </a:prstGeom>
              <a:blipFill>
                <a:blip r:embed="rId11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49398" y="3832917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98" y="3832917"/>
                <a:ext cx="1576204" cy="635694"/>
              </a:xfrm>
              <a:prstGeom prst="rect">
                <a:avLst/>
              </a:prstGeom>
              <a:blipFill>
                <a:blip r:embed="rId12"/>
                <a:stretch>
                  <a:fillRect b="-1636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28975" y="4403771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70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5" y="4403771"/>
                <a:ext cx="1576204" cy="635694"/>
              </a:xfrm>
              <a:prstGeom prst="rect">
                <a:avLst/>
              </a:prstGeom>
              <a:blipFill>
                <a:blip r:embed="rId13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28975" y="4974625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75" y="4974625"/>
                <a:ext cx="1576204" cy="635694"/>
              </a:xfrm>
              <a:prstGeom prst="rect">
                <a:avLst/>
              </a:prstGeom>
              <a:blipFill>
                <a:blip r:embed="rId14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51294" y="5524195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90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94" y="5524195"/>
                <a:ext cx="1576204" cy="635694"/>
              </a:xfrm>
              <a:prstGeom prst="rect">
                <a:avLst/>
              </a:prstGeom>
              <a:blipFill>
                <a:blip r:embed="rId15"/>
                <a:stretch>
                  <a:fillRect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373613" y="6080052"/>
                <a:ext cx="1576204" cy="635694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5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3" y="6080052"/>
                <a:ext cx="1576204" cy="635694"/>
              </a:xfrm>
              <a:prstGeom prst="rect">
                <a:avLst/>
              </a:prstGeom>
              <a:blipFill>
                <a:blip r:embed="rId16"/>
                <a:stretch>
                  <a:fillRect l="-3802" b="-16514"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359687" y="996622"/>
            <a:ext cx="5725897" cy="3743625"/>
            <a:chOff x="6359687" y="1413764"/>
            <a:chExt cx="5725897" cy="3743625"/>
          </a:xfrm>
        </p:grpSpPr>
        <p:grpSp>
          <p:nvGrpSpPr>
            <p:cNvPr id="56" name="Group 55"/>
            <p:cNvGrpSpPr/>
            <p:nvPr/>
          </p:nvGrpSpPr>
          <p:grpSpPr>
            <a:xfrm>
              <a:off x="6359687" y="1413764"/>
              <a:ext cx="5725897" cy="1170757"/>
              <a:chOff x="95333" y="2840597"/>
              <a:chExt cx="12561329" cy="2256886"/>
            </a:xfrm>
          </p:grpSpPr>
          <p:sp>
            <p:nvSpPr>
              <p:cNvPr id="57" name="Rounded Rectangle 56"/>
              <p:cNvSpPr/>
              <p:nvPr/>
            </p:nvSpPr>
            <p:spPr>
              <a:xfrm>
                <a:off x="252317" y="2840597"/>
                <a:ext cx="11979231" cy="2256886"/>
              </a:xfrm>
              <a:prstGeom prst="roundRect">
                <a:avLst/>
              </a:prstGeom>
              <a:solidFill>
                <a:srgbClr val="B6E2F9"/>
              </a:solidFill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a">
                    <a:extLst>
                      <a:ext uri="{FF2B5EF4-FFF2-40B4-BE49-F238E27FC236}">
                        <a16:creationId xmlns:a16="http://schemas.microsoft.com/office/drawing/2014/main" id="{EF361B2F-4AD3-0677-319F-3460F1CEBEA6}"/>
                      </a:ext>
                    </a:extLst>
                  </p:cNvPr>
                  <p:cNvSpPr/>
                  <p:nvPr/>
                </p:nvSpPr>
                <p:spPr>
                  <a:xfrm>
                    <a:off x="95333" y="3286647"/>
                    <a:ext cx="12561329" cy="1230006"/>
                  </a:xfrm>
                  <a:prstGeom prst="rect">
                    <a:avLst/>
                  </a:prstGeom>
                  <a:noFill/>
                  <a:ln w="76200"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6000" dirty="0">
                        <a:solidFill>
                          <a:schemeClr val="tx1"/>
                        </a:solidFill>
                      </a:rPr>
                      <a:t>1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6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6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6000" dirty="0">
                        <a:solidFill>
                          <a:schemeClr val="tx1"/>
                        </a:solidFill>
                        <a:latin typeface="Calibri" panose="020F0502020204030204"/>
                      </a:rPr>
                      <a:t> =</a:t>
                    </a:r>
                    <a:r>
                      <a:rPr lang="en-US" sz="60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/>
                      </a:rPr>
                      <a:t> .?.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6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6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endParaRPr lang="en-US" sz="6000" dirty="0">
                      <a:solidFill>
                        <a:schemeClr val="tx1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58" name="a">
                    <a:extLst>
                      <a:ext uri="{FF2B5EF4-FFF2-40B4-BE49-F238E27FC236}">
                        <a16:creationId xmlns:a16="http://schemas.microsoft.com/office/drawing/2014/main" id="{EF361B2F-4AD3-0677-319F-3460F1CEBEA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333" y="3286647"/>
                    <a:ext cx="12561329" cy="123000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47" t="-51818" b="-87273"/>
                    </a:stretch>
                  </a:blipFill>
                  <a:ln w="762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50000" y1="39873" x2="17925" y2="41139"/>
                          <a14:foregroundMark x1="78302" y1="42405" x2="78302" y2="67722"/>
                          <a14:foregroundMark x1="68868" y1="48734" x2="85849" y2="48734"/>
                          <a14:foregroundMark x1="78302" y1="63924" x2="91509" y2="72785"/>
                          <a14:foregroundMark x1="76415" y1="57595" x2="95283" y2="664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7429" y="2393252"/>
              <a:ext cx="1854421" cy="276413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290945" y="1193374"/>
                <a:ext cx="2411707" cy="861774"/>
              </a:xfrm>
              <a:prstGeom prst="rect">
                <a:avLst/>
              </a:prstGeom>
              <a:solidFill>
                <a:srgbClr val="B6E2F9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5000" dirty="0">
                    <a:solidFill>
                      <a:schemeClr val="accent5">
                        <a:lumMod val="75000"/>
                      </a:schemeClr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000" i="1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5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5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945" y="1193374"/>
                <a:ext cx="2411707" cy="861774"/>
              </a:xfrm>
              <a:prstGeom prst="rect">
                <a:avLst/>
              </a:prstGeom>
              <a:blipFill>
                <a:blip r:embed="rId20"/>
                <a:stretch>
                  <a:fillRect l="-12121" t="-16312" b="-39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525090" y="4777754"/>
            <a:ext cx="7531710" cy="1682645"/>
            <a:chOff x="3391044" y="-1099534"/>
            <a:chExt cx="4825907" cy="1682645"/>
          </a:xfrm>
        </p:grpSpPr>
        <p:sp>
          <p:nvSpPr>
            <p:cNvPr id="60" name="Rounded Rectangle 59"/>
            <p:cNvSpPr/>
            <p:nvPr/>
          </p:nvSpPr>
          <p:spPr>
            <a:xfrm>
              <a:off x="4245327" y="-1099534"/>
              <a:ext cx="3074212" cy="1667714"/>
            </a:xfrm>
            <a:prstGeom prst="roundRect">
              <a:avLst/>
            </a:prstGeom>
            <a:solidFill>
              <a:srgbClr val="FFFF79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/>
                <p:nvPr/>
              </p:nvSpPr>
              <p:spPr>
                <a:xfrm>
                  <a:off x="3391044" y="-1065545"/>
                  <a:ext cx="4825907" cy="1648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000" dirty="0">
                      <a:solidFill>
                        <a:schemeClr val="tx1"/>
                      </a:solidFill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5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5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5000" dirty="0">
                      <a:ln w="28575">
                        <a:solidFill>
                          <a:sysClr val="windowText" lastClr="000000"/>
                        </a:solidFill>
                      </a:ln>
                      <a:solidFill>
                        <a:schemeClr val="tx1"/>
                      </a:solidFill>
                    </a:rPr>
                    <a:t> </a:t>
                  </a:r>
                  <a:r>
                    <a:rPr lang="en-US" sz="5000" dirty="0">
                      <a:ln w="28575">
                        <a:noFill/>
                      </a:ln>
                      <a:solidFill>
                        <a:schemeClr val="tx1"/>
                      </a:solidFill>
                    </a:rPr>
                    <a:t>= 100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5000" b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5000" b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5000" dirty="0">
                    <a:ln w="28575">
                      <a:noFill/>
                    </a:ln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sz="5000" dirty="0"/>
                    <a:t>100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5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5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5000" dirty="0">
                      <a:ln w="28575">
                        <a:solidFill>
                          <a:sysClr val="windowText" lastClr="000000"/>
                        </a:solidFill>
                      </a:ln>
                    </a:rPr>
                    <a:t> </a:t>
                  </a:r>
                  <a:r>
                    <a:rPr lang="en-US" sz="5000" dirty="0">
                      <a:ln w="28575">
                        <a:noFill/>
                      </a:ln>
                    </a:rPr>
                    <a:t>=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z="5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5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5000" dirty="0">
                      <a:ln w="28575">
                        <a:noFill/>
                      </a:ln>
                      <a:solidFill>
                        <a:schemeClr val="tx1"/>
                      </a:solidFill>
                    </a:rPr>
                    <a:t>  </a:t>
                  </a:r>
                  <a:endParaRPr lang="vi-VN" sz="5000" dirty="0">
                    <a:ln w="28575">
                      <a:noFill/>
                    </a:ln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Hộp Văn bản 14">
                  <a:extLst>
                    <a:ext uri="{FF2B5EF4-FFF2-40B4-BE49-F238E27FC236}">
                      <a16:creationId xmlns:a16="http://schemas.microsoft.com/office/drawing/2014/main" id="{1157ED18-EBA4-52DE-A5AA-9953BEE8FD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1044" y="-1065545"/>
                  <a:ext cx="4825907" cy="1648656"/>
                </a:xfrm>
                <a:prstGeom prst="rect">
                  <a:avLst/>
                </a:prstGeom>
                <a:blipFill>
                  <a:blip r:embed="rId21"/>
                  <a:stretch>
                    <a:fillRect t="-7380" b="-19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1508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8" grpId="0"/>
      <p:bldP spid="29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9" t="21737" r="-27"/>
          <a:stretch/>
        </p:blipFill>
        <p:spPr>
          <a:xfrm>
            <a:off x="-58994" y="-58994"/>
            <a:ext cx="12255910" cy="6916994"/>
          </a:xfrm>
          <a:prstGeom prst="rect">
            <a:avLst/>
          </a:prstGeom>
        </p:spPr>
      </p:pic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261824" y="1579593"/>
            <a:ext cx="7603880" cy="3229256"/>
          </a:xfrm>
          <a:custGeom>
            <a:avLst/>
            <a:gdLst>
              <a:gd name="connsiteX0" fmla="*/ 0 w 7603880"/>
              <a:gd name="connsiteY0" fmla="*/ 538220 h 3229256"/>
              <a:gd name="connsiteX1" fmla="*/ 538220 w 7603880"/>
              <a:gd name="connsiteY1" fmla="*/ 0 h 3229256"/>
              <a:gd name="connsiteX2" fmla="*/ 7065660 w 7603880"/>
              <a:gd name="connsiteY2" fmla="*/ 0 h 3229256"/>
              <a:gd name="connsiteX3" fmla="*/ 7603880 w 7603880"/>
              <a:gd name="connsiteY3" fmla="*/ 538220 h 3229256"/>
              <a:gd name="connsiteX4" fmla="*/ 7603880 w 7603880"/>
              <a:gd name="connsiteY4" fmla="*/ 2691036 h 3229256"/>
              <a:gd name="connsiteX5" fmla="*/ 7065660 w 7603880"/>
              <a:gd name="connsiteY5" fmla="*/ 3229256 h 3229256"/>
              <a:gd name="connsiteX6" fmla="*/ 538220 w 7603880"/>
              <a:gd name="connsiteY6" fmla="*/ 3229256 h 3229256"/>
              <a:gd name="connsiteX7" fmla="*/ 0 w 7603880"/>
              <a:gd name="connsiteY7" fmla="*/ 2691036 h 3229256"/>
              <a:gd name="connsiteX8" fmla="*/ 0 w 7603880"/>
              <a:gd name="connsiteY8" fmla="*/ 538220 h 322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3880" h="3229256" fill="none" extrusionOk="0">
                <a:moveTo>
                  <a:pt x="0" y="538220"/>
                </a:moveTo>
                <a:cubicBezTo>
                  <a:pt x="-52120" y="232539"/>
                  <a:pt x="248694" y="6318"/>
                  <a:pt x="538220" y="0"/>
                </a:cubicBezTo>
                <a:cubicBezTo>
                  <a:pt x="2507949" y="130954"/>
                  <a:pt x="5106811" y="43574"/>
                  <a:pt x="7065660" y="0"/>
                </a:cubicBezTo>
                <a:cubicBezTo>
                  <a:pt x="7378985" y="24759"/>
                  <a:pt x="7623258" y="264706"/>
                  <a:pt x="7603880" y="538220"/>
                </a:cubicBezTo>
                <a:cubicBezTo>
                  <a:pt x="7453441" y="1567122"/>
                  <a:pt x="7689759" y="1916070"/>
                  <a:pt x="7603880" y="2691036"/>
                </a:cubicBezTo>
                <a:cubicBezTo>
                  <a:pt x="7596855" y="2989441"/>
                  <a:pt x="7336501" y="3211034"/>
                  <a:pt x="7065660" y="3229256"/>
                </a:cubicBezTo>
                <a:cubicBezTo>
                  <a:pt x="6389119" y="3384453"/>
                  <a:pt x="2161347" y="3392276"/>
                  <a:pt x="538220" y="3229256"/>
                </a:cubicBezTo>
                <a:cubicBezTo>
                  <a:pt x="243870" y="3190020"/>
                  <a:pt x="-41608" y="3012582"/>
                  <a:pt x="0" y="2691036"/>
                </a:cubicBezTo>
                <a:cubicBezTo>
                  <a:pt x="64656" y="2056347"/>
                  <a:pt x="-17807" y="837178"/>
                  <a:pt x="0" y="538220"/>
                </a:cubicBezTo>
                <a:close/>
              </a:path>
              <a:path w="7603880" h="3229256" stroke="0" extrusionOk="0">
                <a:moveTo>
                  <a:pt x="0" y="538220"/>
                </a:moveTo>
                <a:cubicBezTo>
                  <a:pt x="-18314" y="229673"/>
                  <a:pt x="230600" y="3891"/>
                  <a:pt x="538220" y="0"/>
                </a:cubicBezTo>
                <a:cubicBezTo>
                  <a:pt x="2256954" y="132882"/>
                  <a:pt x="6218658" y="-84951"/>
                  <a:pt x="7065660" y="0"/>
                </a:cubicBezTo>
                <a:cubicBezTo>
                  <a:pt x="7345048" y="17444"/>
                  <a:pt x="7593359" y="299121"/>
                  <a:pt x="7603880" y="538220"/>
                </a:cubicBezTo>
                <a:cubicBezTo>
                  <a:pt x="7624067" y="937127"/>
                  <a:pt x="7756360" y="2223683"/>
                  <a:pt x="7603880" y="2691036"/>
                </a:cubicBezTo>
                <a:cubicBezTo>
                  <a:pt x="7631246" y="2991533"/>
                  <a:pt x="7382305" y="3189343"/>
                  <a:pt x="7065660" y="3229256"/>
                </a:cubicBezTo>
                <a:cubicBezTo>
                  <a:pt x="4955374" y="3316895"/>
                  <a:pt x="2273648" y="3156577"/>
                  <a:pt x="538220" y="3229256"/>
                </a:cubicBezTo>
                <a:cubicBezTo>
                  <a:pt x="235970" y="3181585"/>
                  <a:pt x="-25766" y="3024094"/>
                  <a:pt x="0" y="2691036"/>
                </a:cubicBezTo>
                <a:cubicBezTo>
                  <a:pt x="-38581" y="2395336"/>
                  <a:pt x="63341" y="827062"/>
                  <a:pt x="0" y="53822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-143559" y="-234632"/>
            <a:ext cx="13374461" cy="12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Thứ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ngày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tháng ...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Năm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...…</a:t>
            </a:r>
          </a:p>
        </p:txBody>
      </p:sp>
      <p:grpSp>
        <p:nvGrpSpPr>
          <p:cNvPr id="21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4003965" y="2744618"/>
            <a:ext cx="8502995" cy="1292662"/>
            <a:chOff x="4722122" y="2513042"/>
            <a:chExt cx="6835696" cy="2029354"/>
          </a:xfrm>
        </p:grpSpPr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02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ĐỀ-XI-MÉT VUÔNG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22122" y="2533342"/>
              <a:ext cx="6814013" cy="1770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Đ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Ề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-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X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I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-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M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É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 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V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E5D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Ô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6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G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660478" y="3989457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12" name="Nhóm 10">
            <a:extLst>
              <a:ext uri="{FF2B5EF4-FFF2-40B4-BE49-F238E27FC236}">
                <a16:creationId xmlns:a16="http://schemas.microsoft.com/office/drawing/2014/main" id="{47DB977A-BAC8-D229-1BB8-95CE005395C6}"/>
              </a:ext>
            </a:extLst>
          </p:cNvPr>
          <p:cNvGrpSpPr/>
          <p:nvPr/>
        </p:nvGrpSpPr>
        <p:grpSpPr>
          <a:xfrm>
            <a:off x="6124376" y="1178801"/>
            <a:ext cx="3946056" cy="1037147"/>
            <a:chOff x="6371476" y="2225295"/>
            <a:chExt cx="3946056" cy="1037147"/>
          </a:xfrm>
        </p:grpSpPr>
        <p:sp>
          <p:nvSpPr>
            <p:cNvPr id="13" name="Hộp Văn bản 7">
              <a:extLst>
                <a:ext uri="{FF2B5EF4-FFF2-40B4-BE49-F238E27FC236}">
                  <a16:creationId xmlns:a16="http://schemas.microsoft.com/office/drawing/2014/main" id="{960E40D2-9A5A-55FC-D9D7-735F33AFD909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Hộp Văn bản 8">
              <a:extLst>
                <a:ext uri="{FF2B5EF4-FFF2-40B4-BE49-F238E27FC236}">
                  <a16:creationId xmlns:a16="http://schemas.microsoft.com/office/drawing/2014/main" id="{04A5E77C-C387-E142-AF21-D0F6BC36845C}"/>
                </a:ext>
              </a:extLst>
            </p:cNvPr>
            <p:cNvSpPr txBox="1"/>
            <p:nvPr/>
          </p:nvSpPr>
          <p:spPr>
            <a:xfrm>
              <a:off x="6371476" y="2246779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6" name="Nhóm 17">
            <a:extLst>
              <a:ext uri="{FF2B5EF4-FFF2-40B4-BE49-F238E27FC236}">
                <a16:creationId xmlns:a16="http://schemas.microsoft.com/office/drawing/2014/main" id="{01C5C55F-C88D-30FA-1BB1-9D2339241A9E}"/>
              </a:ext>
            </a:extLst>
          </p:cNvPr>
          <p:cNvGrpSpPr/>
          <p:nvPr/>
        </p:nvGrpSpPr>
        <p:grpSpPr>
          <a:xfrm rot="20635151">
            <a:off x="4645592" y="2421464"/>
            <a:ext cx="1757932" cy="841737"/>
            <a:chOff x="4070362" y="2082727"/>
            <a:chExt cx="2719136" cy="1204584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85AFEEE7-5B0A-885B-69D1-B770473E3FE8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20:</a:t>
              </a: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DB07FE05-D045-2D29-23E7-FC0A34DFAF81}"/>
                </a:ext>
              </a:extLst>
            </p:cNvPr>
            <p:cNvSpPr txBox="1"/>
            <p:nvPr/>
          </p:nvSpPr>
          <p:spPr>
            <a:xfrm>
              <a:off x="4086314" y="2086981"/>
              <a:ext cx="2703184" cy="1200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20: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36" b="9808"/>
          <a:stretch/>
        </p:blipFill>
        <p:spPr>
          <a:xfrm>
            <a:off x="-1258631" y="2576471"/>
            <a:ext cx="6494427" cy="54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22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4897535" y="-136376"/>
            <a:ext cx="7427751" cy="6863417"/>
            <a:chOff x="2876480" y="2628674"/>
            <a:chExt cx="6688426" cy="3236114"/>
          </a:xfrm>
          <a:noFill/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1" y="2628674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en-US" sz="22000" dirty="0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0" y="2628674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</a:p>
            <a:p>
              <a:pPr algn="ctr"/>
              <a:r>
                <a:rPr lang="en-US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8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20428" y="34226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706" y="349668"/>
            <a:ext cx="11499532" cy="2609464"/>
            <a:chOff x="387706" y="349668"/>
            <a:chExt cx="11499532" cy="26094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Hộp Văn bản 25">
                  <a:extLst>
                    <a:ext uri="{FF2B5EF4-FFF2-40B4-BE49-F238E27FC236}">
                      <a16:creationId xmlns:a16="http://schemas.microsoft.com/office/drawing/2014/main" id="{0ADF44AD-C3AA-915D-6251-5DA41C4D3A2D}"/>
                    </a:ext>
                  </a:extLst>
                </p:cNvPr>
                <p:cNvSpPr txBox="1"/>
                <p:nvPr/>
              </p:nvSpPr>
              <p:spPr>
                <a:xfrm>
                  <a:off x="387706" y="349668"/>
                  <a:ext cx="11416586" cy="12816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14000"/>
                    </a:lnSpc>
                  </a:pPr>
                  <a:r>
                    <a:rPr lang="en-US" sz="3500" dirty="0">
                      <a:solidFill>
                        <a:srgbClr val="FD515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       a)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Vẽ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một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hình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vuông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cạnh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dài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1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dm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trên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giấy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kẻ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ô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vuông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cắt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hình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vuông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vừa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để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vẽ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được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miếng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giấy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có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5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diện</a:t>
                  </a:r>
                  <a:r>
                    <a:rPr lang="en-US" sz="35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tích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  <m:sup>
                          <m:r>
                            <a:rPr lang="en-US" sz="35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5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35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Hộp Văn bản 25">
                  <a:extLst>
                    <a:ext uri="{FF2B5EF4-FFF2-40B4-BE49-F238E27FC236}">
                      <a16:creationId xmlns:a16="http://schemas.microsoft.com/office/drawing/2014/main" id="{0ADF44AD-C3AA-915D-6251-5DA41C4D3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06" y="349668"/>
                  <a:ext cx="11416586" cy="1281698"/>
                </a:xfrm>
                <a:prstGeom prst="rect">
                  <a:avLst/>
                </a:prstGeom>
                <a:blipFill>
                  <a:blip r:embed="rId3"/>
                  <a:stretch>
                    <a:fillRect l="-1603" t="-3791" r="-1603" b="-170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520428" y="1638771"/>
              <a:ext cx="11366810" cy="132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3500" dirty="0">
                  <a:solidFill>
                    <a:srgbClr val="FD51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b)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tích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số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-xi-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mét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mảnh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diện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tích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5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1282312"/>
                  </p:ext>
                </p:extLst>
              </p:nvPr>
            </p:nvGraphicFramePr>
            <p:xfrm>
              <a:off x="977779" y="291271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492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 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1282312"/>
                  </p:ext>
                </p:extLst>
              </p:nvPr>
            </p:nvGraphicFramePr>
            <p:xfrm>
              <a:off x="977779" y="291271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624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smtClean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174" t="-80000" r="-100522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174" t="-80000" r="-522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174" t="-180000" r="-100522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174" t="-180000" r="-522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-3419476" y="5389362"/>
            <a:ext cx="190309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 LUẬN NHÓM BỐN &amp; THỰC HIỆN CÁ NHÂN</a:t>
            </a:r>
          </a:p>
        </p:txBody>
      </p:sp>
    </p:spTree>
    <p:extLst>
      <p:ext uri="{BB962C8B-B14F-4D97-AF65-F5344CB8AC3E}">
        <p14:creationId xmlns:p14="http://schemas.microsoft.com/office/powerpoint/2010/main" val="31371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627053" y="1322868"/>
            <a:ext cx="11366810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500" dirty="0">
                <a:solidFill>
                  <a:srgbClr val="FD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96590" y="127571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712" y="250065"/>
            <a:ext cx="7000538" cy="1410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630" y="-412583"/>
            <a:ext cx="2190537" cy="2073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313" y="-430795"/>
            <a:ext cx="2190537" cy="20733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5257" y="2643229"/>
            <a:ext cx="10933342" cy="3878102"/>
            <a:chOff x="725257" y="2643229"/>
            <a:chExt cx="10933342" cy="38781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257" y="2643229"/>
              <a:ext cx="2741843" cy="387810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3569952" y="2690384"/>
              <a:ext cx="8088647" cy="3830947"/>
              <a:chOff x="403365" y="2491156"/>
              <a:chExt cx="11448495" cy="762192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03365" y="2491156"/>
                <a:ext cx="11448495" cy="7621929"/>
              </a:xfrm>
              <a:prstGeom prst="roundRect">
                <a:avLst/>
              </a:prstGeom>
              <a:solidFill>
                <a:srgbClr val="BEFC6C"/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569982" y="3555022"/>
                <a:ext cx="11115258" cy="5620611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371600">
                  <a:defRPr/>
                </a:pP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  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Nhìn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mắt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: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Bìa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sách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Toán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4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theo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chiều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rộng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.?.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chiều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dài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.?.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tức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khoảng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.?.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thể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thay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thế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giấy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vuông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lòng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bàn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libri" panose="020F0502020204030204"/>
                  </a:rPr>
                  <a:t>tay</a:t>
                </a:r>
                <a:r>
                  <a:rPr lang="en-US" sz="4000" dirty="0">
                    <a:solidFill>
                      <a:schemeClr val="tx1"/>
                    </a:solidFill>
                    <a:latin typeface="Calibri" panose="020F0502020204030204"/>
                  </a:rPr>
                  <a:t>).</a:t>
                </a: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-351283" y="5688237"/>
            <a:ext cx="5066728" cy="792407"/>
            <a:chOff x="687019" y="3105097"/>
            <a:chExt cx="11115259" cy="1527537"/>
          </a:xfrm>
        </p:grpSpPr>
        <p:sp>
          <p:nvSpPr>
            <p:cNvPr id="31" name="Rounded Rectangle 30"/>
            <p:cNvSpPr/>
            <p:nvPr/>
          </p:nvSpPr>
          <p:spPr>
            <a:xfrm>
              <a:off x="3381937" y="3105097"/>
              <a:ext cx="5725423" cy="15275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87019" y="3253862"/>
              <a:ext cx="11115259" cy="1230007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4000" b="1" dirty="0">
                  <a:solidFill>
                    <a:schemeClr val="tx1"/>
                  </a:solidFill>
                  <a:latin typeface="Calibri" panose="020F0502020204030204"/>
                </a:rPr>
                <a:t>Ư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ớc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lượng</a:t>
              </a:r>
              <a:endParaRPr lang="en-US" sz="4000" b="1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371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627053" y="1322868"/>
            <a:ext cx="11366810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500" dirty="0">
                <a:solidFill>
                  <a:srgbClr val="FD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96590" y="127571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12" y="250065"/>
            <a:ext cx="7000538" cy="1410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630" y="-412583"/>
            <a:ext cx="2190537" cy="2073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313" y="-430795"/>
            <a:ext cx="2190537" cy="207331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569952" y="2690384"/>
            <a:ext cx="8088647" cy="3830947"/>
            <a:chOff x="403365" y="2491156"/>
            <a:chExt cx="11448495" cy="7621929"/>
          </a:xfrm>
        </p:grpSpPr>
        <p:sp>
          <p:nvSpPr>
            <p:cNvPr id="26" name="Rounded Rectangle 25"/>
            <p:cNvSpPr/>
            <p:nvPr/>
          </p:nvSpPr>
          <p:spPr>
            <a:xfrm>
              <a:off x="403365" y="2491156"/>
              <a:ext cx="11448495" cy="7621929"/>
            </a:xfrm>
            <a:prstGeom prst="roundRect">
              <a:avLst/>
            </a:prstGeom>
            <a:solidFill>
              <a:srgbClr val="FFFF79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569982" y="3555022"/>
              <a:ext cx="11115258" cy="5620611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defRPr/>
              </a:pP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  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Nhìn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bằng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mắt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: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Mặt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bàn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học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sinh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chiều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rộng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khoảng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.?.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và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chiều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dài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khoảng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.?.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tức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là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khoảng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.?.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(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thể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thay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thế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mảnh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giấy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hình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vuông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lòng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bàn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/>
                </a:rPr>
                <a:t>tay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/>
                </a:rPr>
                <a:t>).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r="30871"/>
          <a:stretch/>
        </p:blipFill>
        <p:spPr>
          <a:xfrm>
            <a:off x="449218" y="3399722"/>
            <a:ext cx="3120732" cy="24880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437877" y="5598577"/>
            <a:ext cx="5066728" cy="792407"/>
            <a:chOff x="687019" y="3105097"/>
            <a:chExt cx="11115259" cy="1527537"/>
          </a:xfrm>
        </p:grpSpPr>
        <p:sp>
          <p:nvSpPr>
            <p:cNvPr id="17" name="Rounded Rectangle 16"/>
            <p:cNvSpPr/>
            <p:nvPr/>
          </p:nvSpPr>
          <p:spPr>
            <a:xfrm>
              <a:off x="3381937" y="3105097"/>
              <a:ext cx="5725423" cy="15275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87019" y="3227317"/>
              <a:ext cx="11115259" cy="1230007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4000" b="1" dirty="0">
                  <a:solidFill>
                    <a:schemeClr val="tx1"/>
                  </a:solidFill>
                  <a:latin typeface="Calibri" panose="020F0502020204030204"/>
                </a:rPr>
                <a:t>Ư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ớc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/>
                </a:rPr>
                <a:t>lượng</a:t>
              </a:r>
              <a:endParaRPr lang="en-US" sz="4000" b="1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78682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627053" y="1322868"/>
            <a:ext cx="11366810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500" dirty="0">
                <a:solidFill>
                  <a:srgbClr val="FD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96590" y="127571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12" y="250065"/>
            <a:ext cx="7000538" cy="1410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/>
            </p:nvGraphicFramePr>
            <p:xfrm>
              <a:off x="951145" y="275015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492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 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/>
            </p:nvGraphicFramePr>
            <p:xfrm>
              <a:off x="951145" y="275015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624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smtClean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48" t="-80667" r="-100348" b="-10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48" t="-80667" r="-348" b="-10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348" t="-180667" r="-100348" b="-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48" t="-180667" r="-348" b="-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61851" y="3485267"/>
                <a:ext cx="2782557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851" y="3485267"/>
                <a:ext cx="2782557" cy="630942"/>
              </a:xfrm>
              <a:prstGeom prst="rect">
                <a:avLst/>
              </a:prstGeom>
              <a:blipFill>
                <a:blip r:embed="rId5"/>
                <a:stretch>
                  <a:fillRect l="-6346" t="-13592" b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83130" y="4435292"/>
                <a:ext cx="3010183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28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0" y="4435292"/>
                <a:ext cx="3010183" cy="630942"/>
              </a:xfrm>
              <a:prstGeom prst="rect">
                <a:avLst/>
              </a:prstGeom>
              <a:blipFill>
                <a:blip r:embed="rId6"/>
                <a:stretch>
                  <a:fillRect l="-5870" t="-13592" b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91" y="4739580"/>
            <a:ext cx="2190537" cy="2073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638" y="4365014"/>
            <a:ext cx="2521562" cy="23866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416" y="4574548"/>
            <a:ext cx="2190537" cy="20733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243" y="4435292"/>
            <a:ext cx="2521562" cy="2386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8" b="71717"/>
          <a:stretch/>
        </p:blipFill>
        <p:spPr>
          <a:xfrm>
            <a:off x="8008248" y="-296680"/>
            <a:ext cx="3690568" cy="13149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48" b="71717"/>
          <a:stretch/>
        </p:blipFill>
        <p:spPr>
          <a:xfrm>
            <a:off x="453562" y="-192801"/>
            <a:ext cx="3690568" cy="13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1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627053" y="1322868"/>
            <a:ext cx="11366810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500" dirty="0">
                <a:solidFill>
                  <a:srgbClr val="FD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96590" y="127571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12" y="250065"/>
            <a:ext cx="7000538" cy="1410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630" y="-412583"/>
            <a:ext cx="2190537" cy="2073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313" y="-430795"/>
            <a:ext cx="2190537" cy="2073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57" y="2643229"/>
            <a:ext cx="2741843" cy="387810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670803" y="2682065"/>
            <a:ext cx="3639655" cy="1283745"/>
            <a:chOff x="687019" y="3105097"/>
            <a:chExt cx="11115259" cy="1527537"/>
          </a:xfrm>
        </p:grpSpPr>
        <p:sp>
          <p:nvSpPr>
            <p:cNvPr id="31" name="Rounded Rectangle 30"/>
            <p:cNvSpPr/>
            <p:nvPr/>
          </p:nvSpPr>
          <p:spPr>
            <a:xfrm>
              <a:off x="3381937" y="3105097"/>
              <a:ext cx="5725423" cy="1527537"/>
            </a:xfrm>
            <a:prstGeom prst="roundRect">
              <a:avLst/>
            </a:prstGeom>
            <a:solidFill>
              <a:srgbClr val="FDBCB5"/>
            </a:solidFill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87019" y="3253862"/>
              <a:ext cx="11115259" cy="1230007"/>
            </a:xfrm>
            <a:prstGeom prst="rect">
              <a:avLst/>
            </a:prstGeom>
            <a:noFill/>
            <a:ln w="762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 err="1">
                  <a:solidFill>
                    <a:schemeClr val="tx1"/>
                  </a:solidFill>
                  <a:latin typeface="Calibri" panose="020F0502020204030204"/>
                </a:rPr>
                <a:t>Đo</a:t>
              </a:r>
              <a:endParaRPr lang="en-US" sz="9000" b="1" dirty="0">
                <a:solidFill>
                  <a:schemeClr val="tx1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r="30871"/>
          <a:stretch/>
        </p:blipFill>
        <p:spPr>
          <a:xfrm>
            <a:off x="2914249" y="4196499"/>
            <a:ext cx="3120732" cy="24880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12805" y="2523492"/>
            <a:ext cx="7195157" cy="4334508"/>
            <a:chOff x="5912805" y="2523492"/>
            <a:chExt cx="7195157" cy="4334508"/>
          </a:xfrm>
        </p:grpSpPr>
        <p:grpSp>
          <p:nvGrpSpPr>
            <p:cNvPr id="21" name="Group 20"/>
            <p:cNvGrpSpPr/>
            <p:nvPr/>
          </p:nvGrpSpPr>
          <p:grpSpPr>
            <a:xfrm>
              <a:off x="5912805" y="2523492"/>
              <a:ext cx="5103324" cy="2278680"/>
              <a:chOff x="422060" y="3708272"/>
              <a:chExt cx="12362315" cy="3281863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448659" y="3924100"/>
                <a:ext cx="12173074" cy="3020139"/>
              </a:xfrm>
              <a:prstGeom prst="roundRect">
                <a:avLst/>
              </a:prstGeom>
              <a:solidFill>
                <a:srgbClr val="FFFF79"/>
              </a:solidFill>
              <a:ln w="3810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">
                <a:extLst>
                  <a:ext uri="{FF2B5EF4-FFF2-40B4-BE49-F238E27FC236}">
                    <a16:creationId xmlns:a16="http://schemas.microsoft.com/office/drawing/2014/main" id="{EF361B2F-4AD3-0677-319F-3460F1CEBEA6}"/>
                  </a:ext>
                </a:extLst>
              </p:cNvPr>
              <p:cNvSpPr/>
              <p:nvPr/>
            </p:nvSpPr>
            <p:spPr>
              <a:xfrm>
                <a:off x="422060" y="3708272"/>
                <a:ext cx="12362315" cy="3281863"/>
              </a:xfrm>
              <a:prstGeom prst="rect">
                <a:avLst/>
              </a:prstGeom>
              <a:noFill/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Dùng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mảnh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giấy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lần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lượt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đặt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vào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đồ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vật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cần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chemeClr val="tx1"/>
                    </a:solidFill>
                    <a:latin typeface="Calibri" panose="020F0502020204030204"/>
                  </a:rPr>
                  <a:t>đo</a:t>
                </a:r>
                <a:r>
                  <a:rPr lang="en-US" sz="4000" b="1" dirty="0">
                    <a:solidFill>
                      <a:schemeClr val="tx1"/>
                    </a:solidFill>
                    <a:latin typeface="Calibri" panose="020F0502020204030204"/>
                  </a:rPr>
                  <a:t>.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398639" y="3140844"/>
              <a:ext cx="3709323" cy="3717156"/>
              <a:chOff x="8584591" y="2706564"/>
              <a:chExt cx="3709323" cy="371715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93" t="10355" r="35127" b="35211"/>
              <a:stretch/>
            </p:blipFill>
            <p:spPr>
              <a:xfrm flipH="1">
                <a:off x="8678512" y="2706564"/>
                <a:ext cx="3615402" cy="371715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327546">
                <a:off x="8584591" y="4448858"/>
                <a:ext cx="1547197" cy="15156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3105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89"/>
            <a:ext cx="11658640" cy="6457961"/>
          </a:xfrm>
          <a:custGeom>
            <a:avLst/>
            <a:gdLst>
              <a:gd name="connsiteX0" fmla="*/ 0 w 11658640"/>
              <a:gd name="connsiteY0" fmla="*/ 1076348 h 6457961"/>
              <a:gd name="connsiteX1" fmla="*/ 1076348 w 11658640"/>
              <a:gd name="connsiteY1" fmla="*/ 0 h 6457961"/>
              <a:gd name="connsiteX2" fmla="*/ 10582292 w 11658640"/>
              <a:gd name="connsiteY2" fmla="*/ 0 h 6457961"/>
              <a:gd name="connsiteX3" fmla="*/ 11658640 w 11658640"/>
              <a:gd name="connsiteY3" fmla="*/ 1076348 h 6457961"/>
              <a:gd name="connsiteX4" fmla="*/ 11658640 w 11658640"/>
              <a:gd name="connsiteY4" fmla="*/ 5381613 h 6457961"/>
              <a:gd name="connsiteX5" fmla="*/ 10582292 w 11658640"/>
              <a:gd name="connsiteY5" fmla="*/ 6457961 h 6457961"/>
              <a:gd name="connsiteX6" fmla="*/ 1076348 w 11658640"/>
              <a:gd name="connsiteY6" fmla="*/ 6457961 h 6457961"/>
              <a:gd name="connsiteX7" fmla="*/ 0 w 11658640"/>
              <a:gd name="connsiteY7" fmla="*/ 5381613 h 6457961"/>
              <a:gd name="connsiteX8" fmla="*/ 0 w 11658640"/>
              <a:gd name="connsiteY8" fmla="*/ 1076348 h 645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640" h="6457961" fill="none" extrusionOk="0">
                <a:moveTo>
                  <a:pt x="0" y="1076348"/>
                </a:moveTo>
                <a:cubicBezTo>
                  <a:pt x="-64507" y="485908"/>
                  <a:pt x="461922" y="113423"/>
                  <a:pt x="1076348" y="0"/>
                </a:cubicBezTo>
                <a:cubicBezTo>
                  <a:pt x="3012206" y="77600"/>
                  <a:pt x="8074828" y="-27269"/>
                  <a:pt x="10582292" y="0"/>
                </a:cubicBezTo>
                <a:cubicBezTo>
                  <a:pt x="11184761" y="-10577"/>
                  <a:pt x="11709017" y="496727"/>
                  <a:pt x="11658640" y="1076348"/>
                </a:cubicBezTo>
                <a:cubicBezTo>
                  <a:pt x="11767640" y="1588061"/>
                  <a:pt x="11580431" y="4334009"/>
                  <a:pt x="11658640" y="5381613"/>
                </a:cubicBezTo>
                <a:cubicBezTo>
                  <a:pt x="11598350" y="5952479"/>
                  <a:pt x="11123031" y="6481649"/>
                  <a:pt x="10582292" y="6457961"/>
                </a:cubicBezTo>
                <a:cubicBezTo>
                  <a:pt x="6466043" y="6507138"/>
                  <a:pt x="4878513" y="6335259"/>
                  <a:pt x="1076348" y="6457961"/>
                </a:cubicBezTo>
                <a:cubicBezTo>
                  <a:pt x="476590" y="6498718"/>
                  <a:pt x="-51395" y="6020316"/>
                  <a:pt x="0" y="5381613"/>
                </a:cubicBezTo>
                <a:cubicBezTo>
                  <a:pt x="47022" y="3764103"/>
                  <a:pt x="104569" y="1979687"/>
                  <a:pt x="0" y="1076348"/>
                </a:cubicBezTo>
                <a:close/>
              </a:path>
              <a:path w="11658640" h="6457961" stroke="0" extrusionOk="0">
                <a:moveTo>
                  <a:pt x="0" y="1076348"/>
                </a:moveTo>
                <a:cubicBezTo>
                  <a:pt x="115610" y="468682"/>
                  <a:pt x="510010" y="-1876"/>
                  <a:pt x="1076348" y="0"/>
                </a:cubicBezTo>
                <a:cubicBezTo>
                  <a:pt x="4182954" y="-129276"/>
                  <a:pt x="9461483" y="-77778"/>
                  <a:pt x="10582292" y="0"/>
                </a:cubicBezTo>
                <a:cubicBezTo>
                  <a:pt x="11143431" y="-106198"/>
                  <a:pt x="11653289" y="512751"/>
                  <a:pt x="11658640" y="1076348"/>
                </a:cubicBezTo>
                <a:cubicBezTo>
                  <a:pt x="11740239" y="2977982"/>
                  <a:pt x="11812940" y="3491273"/>
                  <a:pt x="11658640" y="5381613"/>
                </a:cubicBezTo>
                <a:cubicBezTo>
                  <a:pt x="11674405" y="6009311"/>
                  <a:pt x="11107388" y="6481532"/>
                  <a:pt x="10582292" y="6457961"/>
                </a:cubicBezTo>
                <a:cubicBezTo>
                  <a:pt x="7523038" y="6502181"/>
                  <a:pt x="4898623" y="6428579"/>
                  <a:pt x="1076348" y="6457961"/>
                </a:cubicBezTo>
                <a:cubicBezTo>
                  <a:pt x="461205" y="6378456"/>
                  <a:pt x="-67501" y="5960463"/>
                  <a:pt x="0" y="5381613"/>
                </a:cubicBezTo>
                <a:cubicBezTo>
                  <a:pt x="-159954" y="4170579"/>
                  <a:pt x="22140" y="2330452"/>
                  <a:pt x="0" y="107634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627053" y="1322868"/>
            <a:ext cx="11366810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500" dirty="0">
                <a:solidFill>
                  <a:srgbClr val="FD51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tích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596590" y="1275713"/>
            <a:ext cx="849951" cy="866644"/>
            <a:chOff x="468442" y="414947"/>
            <a:chExt cx="833820" cy="866644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468442" y="414947"/>
              <a:ext cx="833820" cy="770042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612314" y="496761"/>
              <a:ext cx="609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12" y="250065"/>
            <a:ext cx="7000538" cy="1410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630" y="-412583"/>
            <a:ext cx="2190537" cy="20733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313" y="-430795"/>
            <a:ext cx="2190537" cy="2073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6099371"/>
                  </p:ext>
                </p:extLst>
              </p:nvPr>
            </p:nvGraphicFramePr>
            <p:xfrm>
              <a:off x="951145" y="275015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492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 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>
                              <a:solidFill>
                                <a:schemeClr val="tx1"/>
                              </a:solidFill>
                            </a:rPr>
                            <a:t>khoảng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</a:t>
                          </a:r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5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</a:rPr>
                            <a:t>.?.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5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5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6099371"/>
                  </p:ext>
                </p:extLst>
              </p:nvPr>
            </p:nvGraphicFramePr>
            <p:xfrm>
              <a:off x="951145" y="2750158"/>
              <a:ext cx="10513035" cy="2450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4345">
                      <a:extLst>
                        <a:ext uri="{9D8B030D-6E8A-4147-A177-3AD203B41FA5}">
                          <a16:colId xmlns:a16="http://schemas.microsoft.com/office/drawing/2014/main" val="1303499904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4196165593"/>
                        </a:ext>
                      </a:extLst>
                    </a:gridCol>
                    <a:gridCol w="3504345">
                      <a:extLst>
                        <a:ext uri="{9D8B030D-6E8A-4147-A177-3AD203B41FA5}">
                          <a16:colId xmlns:a16="http://schemas.microsoft.com/office/drawing/2014/main" val="2417370084"/>
                        </a:ext>
                      </a:extLst>
                    </a:gridCol>
                  </a:tblGrid>
                  <a:tr h="624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Diện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tích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500" dirty="0" smtClean="0">
                              <a:solidFill>
                                <a:schemeClr val="tx1"/>
                              </a:solidFill>
                            </a:rPr>
                            <a:t>Ư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ớc</a:t>
                          </a:r>
                          <a:r>
                            <a:rPr lang="en-US" sz="350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lượng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Đo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5613984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Bìa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sách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Toán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4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80667" r="-100348" b="-10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80667" r="-348" b="-10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7875718"/>
                      </a:ext>
                    </a:extLst>
                  </a:tr>
                  <a:tr h="912670">
                    <a:tc>
                      <a:txBody>
                        <a:bodyPr/>
                        <a:lstStyle/>
                        <a:p>
                          <a:r>
                            <a:rPr lang="en-US" sz="3500" dirty="0" err="1" smtClean="0">
                              <a:solidFill>
                                <a:schemeClr val="tx1"/>
                              </a:solidFill>
                            </a:rPr>
                            <a:t>Mặt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bàn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học</a:t>
                          </a:r>
                          <a:r>
                            <a:rPr lang="en-US" sz="35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3500" baseline="0" dirty="0" err="1" smtClean="0">
                              <a:solidFill>
                                <a:schemeClr val="tx1"/>
                              </a:solidFill>
                            </a:rPr>
                            <a:t>sinh</a:t>
                          </a:r>
                          <a:endParaRPr lang="en-US" sz="3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6ECFF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180667" r="-100348" b="-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180667" r="-348" b="-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66644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61851" y="3485267"/>
                <a:ext cx="2782557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851" y="3485267"/>
                <a:ext cx="2782557" cy="630942"/>
              </a:xfrm>
              <a:prstGeom prst="rect">
                <a:avLst/>
              </a:prstGeom>
              <a:blipFill>
                <a:blip r:embed="rId6"/>
                <a:stretch>
                  <a:fillRect l="-6346" t="-13592" b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683130" y="4435292"/>
                <a:ext cx="3010183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28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0" y="4435292"/>
                <a:ext cx="3010183" cy="630942"/>
              </a:xfrm>
              <a:prstGeom prst="rect">
                <a:avLst/>
              </a:prstGeom>
              <a:blipFill>
                <a:blip r:embed="rId7"/>
                <a:stretch>
                  <a:fillRect l="-5870" t="-13592" b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312119" y="3485267"/>
                <a:ext cx="2782557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119" y="3485267"/>
                <a:ext cx="2782557" cy="630942"/>
              </a:xfrm>
              <a:prstGeom prst="rect">
                <a:avLst/>
              </a:prstGeom>
              <a:blipFill>
                <a:blip r:embed="rId8"/>
                <a:stretch>
                  <a:fillRect l="-6579" t="-13592" b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338425" y="4413583"/>
                <a:ext cx="3010183" cy="6309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500" dirty="0" err="1"/>
                  <a:t>khoảng</a:t>
                </a:r>
                <a:r>
                  <a:rPr lang="en-US" sz="3500" dirty="0">
                    <a:solidFill>
                      <a:schemeClr val="accent5">
                        <a:lumMod val="75000"/>
                      </a:schemeClr>
                    </a:solidFill>
                  </a:rPr>
                  <a:t> 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5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425" y="4413583"/>
                <a:ext cx="3010183" cy="630942"/>
              </a:xfrm>
              <a:prstGeom prst="rect">
                <a:avLst/>
              </a:prstGeom>
              <a:blipFill>
                <a:blip r:embed="rId9"/>
                <a:stretch>
                  <a:fillRect l="-6073" t="-13462" b="-35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-375271" y="5385317"/>
            <a:ext cx="13056800" cy="895763"/>
            <a:chOff x="-149131" y="-1099534"/>
            <a:chExt cx="8366082" cy="895763"/>
          </a:xfrm>
        </p:grpSpPr>
        <p:sp>
          <p:nvSpPr>
            <p:cNvPr id="28" name="Rounded Rectangle 27"/>
            <p:cNvSpPr/>
            <p:nvPr/>
          </p:nvSpPr>
          <p:spPr>
            <a:xfrm>
              <a:off x="460311" y="-1099534"/>
              <a:ext cx="7056049" cy="895763"/>
            </a:xfrm>
            <a:prstGeom prst="roundRect">
              <a:avLst/>
            </a:prstGeom>
            <a:solidFill>
              <a:srgbClr val="FFFF79"/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-149131" y="-1065545"/>
              <a:ext cx="836608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solidFill>
                    <a:schemeClr val="tx1"/>
                  </a:solidFill>
                </a:rPr>
                <a:t>So </a:t>
              </a:r>
              <a:r>
                <a:rPr lang="en-US" sz="5000" dirty="0" err="1">
                  <a:solidFill>
                    <a:schemeClr val="tx1"/>
                  </a:solidFill>
                </a:rPr>
                <a:t>sánh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kết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quả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đo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với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kết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quả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ước</a:t>
              </a:r>
              <a:r>
                <a:rPr lang="en-US" sz="5000" dirty="0">
                  <a:solidFill>
                    <a:schemeClr val="tx1"/>
                  </a:solidFill>
                </a:rPr>
                <a:t> </a:t>
              </a:r>
              <a:r>
                <a:rPr lang="en-US" sz="5000" dirty="0" err="1">
                  <a:solidFill>
                    <a:schemeClr val="tx1"/>
                  </a:solidFill>
                </a:rPr>
                <a:t>lượng</a:t>
              </a:r>
              <a:endParaRPr lang="vi-VN" sz="5000" dirty="0">
                <a:ln w="28575">
                  <a:noFill/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3345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5485647" y="159342"/>
            <a:ext cx="6233835" cy="6911032"/>
            <a:chOff x="2861368" y="2606221"/>
            <a:chExt cx="6703537" cy="3258564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628671"/>
              <a:ext cx="6688425" cy="3236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2000" dirty="0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2000" dirty="0" err="1">
                  <a:ln w="190500">
                    <a:solidFill>
                      <a:schemeClr val="bg1"/>
                    </a:solidFill>
                  </a:ln>
                  <a:solidFill>
                    <a:srgbClr val="E77D2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rgbClr val="E77D2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61368" y="2606221"/>
              <a:ext cx="6688425" cy="3236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2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762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15326" y="914197"/>
            <a:ext cx="4280542" cy="1381474"/>
            <a:chOff x="3666356" y="4573199"/>
            <a:chExt cx="4280542" cy="1381474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7319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CHƠI:</a:t>
              </a:r>
            </a:p>
          </p:txBody>
        </p:sp>
      </p:grpSp>
      <p:grpSp>
        <p:nvGrpSpPr>
          <p:cNvPr id="12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21976" y="444212"/>
            <a:ext cx="6093664" cy="6270523"/>
            <a:chOff x="1308041" y="1907257"/>
            <a:chExt cx="8050103" cy="6518000"/>
          </a:xfrm>
        </p:grpSpPr>
        <p:sp>
          <p:nvSpPr>
            <p:cNvPr id="13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8050103" cy="6494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GIEO HẠT</a:t>
              </a:r>
              <a:endParaRPr lang="vi-VN" sz="20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14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31020" y="1930810"/>
              <a:ext cx="7852476" cy="64944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G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iCiel Pony" panose="02000000000000000000" pitchFamily="2" charset="0"/>
                </a:rPr>
                <a:t>I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E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iCiel Pony" panose="02000000000000000000" pitchFamily="2" charset="0"/>
                </a:rPr>
                <a:t>O 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iCiel Pony" panose="02000000000000000000" pitchFamily="2" charset="0"/>
                </a:rPr>
                <a:t>H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Ciel Pony" panose="02000000000000000000" pitchFamily="2" charset="0"/>
                </a:rPr>
                <a:t>Ạ</a:t>
              </a:r>
              <a:r>
                <a:rPr lang="en-US" sz="2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iCiel Pony" panose="02000000000000000000" pitchFamily="2" charset="0"/>
                </a:rPr>
                <a:t>T</a:t>
              </a:r>
              <a:endParaRPr lang="vi-VN" sz="2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  <a:latin typeface="iCiel Pony" panose="02000000000000000000" pitchFamily="2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307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715690" y="1105393"/>
            <a:ext cx="7302136" cy="2996343"/>
            <a:chOff x="1330520" y="-2823935"/>
            <a:chExt cx="6812775" cy="3060300"/>
          </a:xfrm>
        </p:grpSpPr>
        <p:sp>
          <p:nvSpPr>
            <p:cNvPr id="1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0"/>
              <a:ext cx="6812775" cy="282983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91530" y="-2823935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5500" b="0" dirty="0" err="1">
                  <a:latin typeface="+mn-lt"/>
                </a:rPr>
                <a:t>Hãy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cùng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trả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lời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câu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hỏi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để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giúp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bố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mình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gieo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hạt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trồng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lúa</a:t>
              </a:r>
              <a:r>
                <a:rPr lang="en-US" sz="5500" b="0" dirty="0">
                  <a:latin typeface="+mn-lt"/>
                </a:rPr>
                <a:t> </a:t>
              </a:r>
              <a:r>
                <a:rPr lang="en-US" sz="5500" b="0" dirty="0" err="1">
                  <a:latin typeface="+mn-lt"/>
                </a:rPr>
                <a:t>nhé</a:t>
              </a:r>
              <a:r>
                <a:rPr lang="en-US" sz="5500" b="0" dirty="0">
                  <a:latin typeface="+mn-lt"/>
                </a:rPr>
                <a:t>!</a:t>
              </a:r>
              <a:endParaRPr lang="en-US" sz="5500" dirty="0">
                <a:solidFill>
                  <a:srgbClr val="E77D20"/>
                </a:solidFill>
                <a:latin typeface="+mn-l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92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70" y="-297"/>
            <a:ext cx="12223539" cy="68585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5770" y="1420239"/>
            <a:ext cx="12107195" cy="2792187"/>
            <a:chOff x="116794" y="69638"/>
            <a:chExt cx="12253462" cy="27921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 Placeholder 7">
                  <a:extLst>
                    <a:ext uri="{FF2B5EF4-FFF2-40B4-BE49-F238E27FC236}">
                      <a16:creationId xmlns:a16="http://schemas.microsoft.com/office/drawing/2014/main" id="{44122FBA-CD66-1211-DD09-0401D3953B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0822" y="402978"/>
                  <a:ext cx="11939434" cy="2458847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rgbClr val="663300"/>
                  </a:solidFill>
                </a:ln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spcBef>
                      <a:spcPts val="600"/>
                    </a:spcBef>
                  </a:pP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    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Học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sinh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nhận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biết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độ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lớn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+mn-lt"/>
                            </a:rPr>
                            <m:t>𝑑𝑚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  <a:sym typeface="+mn-lt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(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diện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tích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hình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có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cạnh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dài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1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dm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);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nhận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biết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tên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gọi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kí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hiệu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quan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hệ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giữa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đề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-xi-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mét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và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xăng-ti-mét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;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đọc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viết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các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số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đo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theo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đơn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vị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đề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-xi-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mét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;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thực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hiện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được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việc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ước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lượng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các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kết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quả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đo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lường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trong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trường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hợp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đơn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giản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thực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hiện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được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việc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chuyển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đổi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và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tính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toán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với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các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số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đo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diện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tích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đề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-xi-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mét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xăng-ti-mét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2800" b="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vuông</a:t>
                  </a:r>
                  <a:r>
                    <a:rPr lang="en-US" altLang="zh-CN" sz="2800" b="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53" name="Text Placeholder 7">
                  <a:extLst>
                    <a:ext uri="{FF2B5EF4-FFF2-40B4-BE49-F238E27FC236}">
                      <a16:creationId xmlns:a16="http://schemas.microsoft.com/office/drawing/2014/main" id="{44122FBA-CD66-1211-DD09-0401D3953B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22" y="402978"/>
                  <a:ext cx="11939434" cy="2458847"/>
                </a:xfrm>
                <a:prstGeom prst="roundRect">
                  <a:avLst/>
                </a:prstGeom>
                <a:blipFill>
                  <a:blip r:embed="rId5"/>
                  <a:stretch>
                    <a:fillRect l="-618" r="-669" b="-4156"/>
                  </a:stretch>
                </a:blipFill>
                <a:ln w="38100">
                  <a:solidFill>
                    <a:srgbClr val="6633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116794" y="69638"/>
              <a:ext cx="1191316" cy="1170789"/>
              <a:chOff x="93989" y="282172"/>
              <a:chExt cx="1191316" cy="1170789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93989" y="283410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06599" y="282172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126324" y="3952469"/>
            <a:ext cx="12164946" cy="1261101"/>
            <a:chOff x="231433" y="2734844"/>
            <a:chExt cx="12164946" cy="1261101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927046" y="3311131"/>
              <a:ext cx="11469333" cy="6848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đến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tích.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31433" y="2734844"/>
              <a:ext cx="1201692" cy="1170789"/>
              <a:chOff x="208628" y="726613"/>
              <a:chExt cx="1201692" cy="11707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08628" y="7266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-103339" y="5111839"/>
            <a:ext cx="12141961" cy="1617047"/>
            <a:chOff x="-50872" y="4087074"/>
            <a:chExt cx="12141961" cy="1617047"/>
          </a:xfrm>
        </p:grpSpPr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7" y="4479927"/>
              <a:ext cx="11438362" cy="12241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cơ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hội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phát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triển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lực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duy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lập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luận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hóa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giao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tiếp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phẩm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chất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trung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thực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trách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nhiệm</a:t>
              </a:r>
              <a:r>
                <a:rPr lang="en-US" altLang="zh-CN" sz="28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-50872" y="4087074"/>
              <a:ext cx="1191352" cy="1191334"/>
              <a:chOff x="-137050" y="605792"/>
              <a:chExt cx="1191352" cy="1191334"/>
            </a:xfrm>
          </p:grpSpPr>
          <p:sp>
            <p:nvSpPr>
              <p:cNvPr id="38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24404" y="627575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  <p:sp>
            <p:nvSpPr>
              <p:cNvPr id="3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37050" y="605792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695961" y="641067"/>
            <a:ext cx="8994012" cy="1223235"/>
            <a:chOff x="1932131" y="454252"/>
            <a:chExt cx="8994012" cy="1223235"/>
          </a:xfrm>
        </p:grpSpPr>
        <p:grpSp>
          <p:nvGrpSpPr>
            <p:cNvPr id="12" name="Group 11"/>
            <p:cNvGrpSpPr/>
            <p:nvPr/>
          </p:nvGrpSpPr>
          <p:grpSpPr>
            <a:xfrm>
              <a:off x="3075977" y="775179"/>
              <a:ext cx="6478070" cy="902308"/>
              <a:chOff x="3075977" y="775179"/>
              <a:chExt cx="6478070" cy="902308"/>
            </a:xfrm>
          </p:grpSpPr>
          <p:sp>
            <p:nvSpPr>
              <p:cNvPr id="2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815713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  <p:sp>
            <p:nvSpPr>
              <p:cNvPr id="27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775179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2131" y="454252"/>
              <a:ext cx="1143846" cy="92083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82297" y="454252"/>
              <a:ext cx="1143846" cy="92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6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599490" y="2641365"/>
            <a:ext cx="4569497" cy="1561788"/>
            <a:chOff x="-321995" y="4353970"/>
            <a:chExt cx="6016465" cy="202420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539610"/>
              <a:ext cx="4433514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Trung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bình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cộng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824912" y="2677171"/>
            <a:ext cx="4803430" cy="1685579"/>
            <a:chOff x="8804714" y="4447253"/>
            <a:chExt cx="6324476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479688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Biểu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đồ</a:t>
              </a:r>
              <a:r>
                <a:rPr lang="en-US" sz="5000" b="1" dirty="0">
                  <a:solidFill>
                    <a:srgbClr val="009999"/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solidFill>
                    <a:srgbClr val="009999"/>
                  </a:solidFill>
                  <a:latin typeface="Calibri" panose="020F0502020204030204"/>
                </a:rPr>
                <a:t>cột</a:t>
              </a:r>
              <a:endParaRPr lang="en-US" sz="5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599490" y="4827808"/>
            <a:ext cx="4569497" cy="1646772"/>
            <a:chOff x="2147103" y="4634992"/>
            <a:chExt cx="6016466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537369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6000" b="1" dirty="0">
                  <a:solidFill>
                    <a:srgbClr val="009999"/>
                  </a:solidFill>
                  <a:latin typeface="Calibri" panose="020F0502020204030204"/>
                </a:rPr>
                <a:t>Chu vi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957863" y="4827808"/>
            <a:ext cx="4670479" cy="1646772"/>
            <a:chOff x="10324068" y="7196308"/>
            <a:chExt cx="6926794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541920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  </a:t>
              </a:r>
              <a:r>
                <a:rPr lang="en-US" sz="5500" b="1" dirty="0" err="1">
                  <a:solidFill>
                    <a:srgbClr val="009999"/>
                  </a:solidFill>
                  <a:latin typeface="Calibri" panose="020F0502020204030204"/>
                </a:rPr>
                <a:t>Diện</a:t>
              </a: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 tích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73" y="4963862"/>
            <a:ext cx="1631474" cy="1305178"/>
          </a:xfrm>
          <a:prstGeom prst="rect">
            <a:avLst/>
          </a:prstGeom>
        </p:spPr>
      </p:pic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148933" y="333988"/>
            <a:ext cx="12302994" cy="2785024"/>
            <a:chOff x="-148932" y="285256"/>
            <a:chExt cx="12302994" cy="2785024"/>
          </a:xfrm>
        </p:grpSpPr>
        <p:grpSp>
          <p:nvGrpSpPr>
            <p:cNvPr id="28" name="Group 27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35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40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41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214888" y="285256"/>
              <a:ext cx="8939174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err="1"/>
                <a:t>Đề</a:t>
              </a:r>
              <a:r>
                <a:rPr lang="en-US" sz="6000" b="1" dirty="0"/>
                <a:t>-xi-</a:t>
              </a:r>
              <a:r>
                <a:rPr lang="en-US" sz="6000" b="1" dirty="0" err="1"/>
                <a:t>mét</a:t>
              </a:r>
              <a:r>
                <a:rPr lang="en-US" sz="6000" b="1" dirty="0"/>
                <a:t> </a:t>
              </a:r>
              <a:r>
                <a:rPr lang="en-US" sz="6000" b="1" dirty="0" err="1"/>
                <a:t>vuông</a:t>
              </a:r>
              <a:r>
                <a:rPr lang="en-US" sz="6000" b="1" dirty="0"/>
                <a:t> </a:t>
              </a:r>
              <a:r>
                <a:rPr lang="en-US" sz="6000" b="1" dirty="0" err="1"/>
                <a:t>là</a:t>
              </a:r>
              <a:r>
                <a:rPr lang="en-US" sz="6000" b="1" dirty="0"/>
                <a:t> </a:t>
              </a:r>
              <a:r>
                <a:rPr lang="en-US" sz="6000" b="1" dirty="0" err="1"/>
                <a:t>đơn</a:t>
              </a:r>
              <a:r>
                <a:rPr lang="en-US" sz="6000" b="1" dirty="0"/>
                <a:t> </a:t>
              </a:r>
              <a:r>
                <a:rPr lang="en-US" sz="6000" b="1" dirty="0" err="1"/>
                <a:t>vị</a:t>
              </a:r>
              <a:r>
                <a:rPr lang="en-US" sz="6000" b="1" dirty="0"/>
                <a:t> </a:t>
              </a:r>
              <a:r>
                <a:rPr lang="en-US" sz="6000" b="1" dirty="0" err="1"/>
                <a:t>đo</a:t>
              </a:r>
              <a:r>
                <a:rPr lang="en-US" sz="6000" b="1" dirty="0"/>
                <a:t> </a:t>
              </a:r>
              <a:r>
                <a:rPr lang="en-US" sz="6000" b="1" dirty="0" err="1"/>
                <a:t>đại</a:t>
              </a:r>
              <a:r>
                <a:rPr lang="en-US" sz="6000" b="1" dirty="0"/>
                <a:t> </a:t>
              </a:r>
              <a:r>
                <a:rPr lang="en-US" sz="6000" b="1" dirty="0" err="1"/>
                <a:t>lượng</a:t>
              </a:r>
              <a:r>
                <a:rPr lang="en-US" sz="6000" b="1" dirty="0"/>
                <a:t> </a:t>
              </a:r>
              <a:r>
                <a:rPr lang="en-US" sz="6000" b="1" dirty="0" err="1"/>
                <a:t>nào</a:t>
              </a:r>
              <a:r>
                <a:rPr lang="en-US" sz="6000" b="1" dirty="0"/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VÍ DỤ: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8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86219" y="343701"/>
            <a:ext cx="12191176" cy="2434221"/>
            <a:chOff x="-86218" y="294969"/>
            <a:chExt cx="12191176" cy="2434221"/>
          </a:xfrm>
        </p:grpSpPr>
        <p:grpSp>
          <p:nvGrpSpPr>
            <p:cNvPr id="2" name="Group 1"/>
            <p:cNvGrpSpPr/>
            <p:nvPr/>
          </p:nvGrpSpPr>
          <p:grpSpPr>
            <a:xfrm>
              <a:off x="-86218" y="294969"/>
              <a:ext cx="12000311" cy="2434221"/>
              <a:chOff x="-86218" y="294969"/>
              <a:chExt cx="12000311" cy="243422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86218" y="1319974"/>
                <a:ext cx="4298909" cy="1409216"/>
                <a:chOff x="1915247" y="4263383"/>
                <a:chExt cx="4298909" cy="14092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15247" y="42911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933614" y="426338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247490" y="550824"/>
              <a:ext cx="8857468" cy="1634490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500" b="1" dirty="0" err="1"/>
                <a:t>Tính</a:t>
              </a:r>
              <a:r>
                <a:rPr lang="en-US" sz="4500" b="1" dirty="0"/>
                <a:t> </a:t>
              </a:r>
              <a:r>
                <a:rPr lang="en-US" sz="4500" b="1" dirty="0" err="1"/>
                <a:t>diện</a:t>
              </a:r>
              <a:r>
                <a:rPr lang="en-US" sz="4500" b="1" dirty="0"/>
                <a:t> tích </a:t>
              </a:r>
              <a:r>
                <a:rPr lang="en-US" sz="4500" b="1" dirty="0" err="1"/>
                <a:t>hình</a:t>
              </a:r>
              <a:r>
                <a:rPr lang="en-US" sz="4500" b="1" dirty="0"/>
                <a:t> </a:t>
              </a:r>
              <a:r>
                <a:rPr lang="en-US" sz="4500" b="1" dirty="0" err="1"/>
                <a:t>chữ</a:t>
              </a:r>
              <a:r>
                <a:rPr lang="en-US" sz="4500" b="1" dirty="0"/>
                <a:t> </a:t>
              </a:r>
              <a:r>
                <a:rPr lang="en-US" sz="4500" b="1" dirty="0" err="1"/>
                <a:t>nhật</a:t>
              </a:r>
              <a:r>
                <a:rPr lang="en-US" sz="4500" b="1" dirty="0"/>
                <a:t> </a:t>
              </a:r>
              <a:r>
                <a:rPr lang="en-US" sz="4500" b="1" dirty="0" err="1"/>
                <a:t>có</a:t>
              </a:r>
              <a:r>
                <a:rPr lang="en-US" sz="4500" b="1" dirty="0"/>
                <a:t> </a:t>
              </a:r>
              <a:r>
                <a:rPr lang="en-US" sz="4500" b="1" dirty="0" err="1"/>
                <a:t>chiều</a:t>
              </a:r>
              <a:r>
                <a:rPr lang="en-US" sz="4500" b="1" dirty="0"/>
                <a:t> </a:t>
              </a:r>
              <a:r>
                <a:rPr lang="en-US" sz="4500" b="1" dirty="0" err="1"/>
                <a:t>dài</a:t>
              </a:r>
              <a:r>
                <a:rPr lang="en-US" sz="4500" b="1" dirty="0"/>
                <a:t> 29 </a:t>
              </a:r>
              <a:r>
                <a:rPr lang="en-US" sz="4500" b="1" dirty="0" err="1"/>
                <a:t>dm</a:t>
              </a:r>
              <a:r>
                <a:rPr lang="en-US" sz="4500" b="1" dirty="0"/>
                <a:t> </a:t>
              </a:r>
              <a:r>
                <a:rPr lang="en-US" sz="4500" b="1" dirty="0" err="1"/>
                <a:t>và</a:t>
              </a:r>
              <a:r>
                <a:rPr lang="en-US" sz="4500" b="1" dirty="0"/>
                <a:t> </a:t>
              </a:r>
              <a:r>
                <a:rPr lang="en-US" sz="4500" b="1" dirty="0" err="1"/>
                <a:t>chiều</a:t>
              </a:r>
              <a:r>
                <a:rPr lang="en-US" sz="4500" b="1" dirty="0"/>
                <a:t> </a:t>
              </a:r>
              <a:r>
                <a:rPr lang="en-US" sz="4500" b="1" dirty="0" err="1"/>
                <a:t>rộng</a:t>
              </a:r>
              <a:r>
                <a:rPr lang="en-US" sz="4500" b="1" dirty="0"/>
                <a:t> 2 dm.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637590" y="2644058"/>
            <a:ext cx="4519147" cy="1561788"/>
            <a:chOff x="-321995" y="4353970"/>
            <a:chExt cx="5950172" cy="202420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539610"/>
              <a:ext cx="436722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</a:rPr>
                <a:t> 58 cm 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863012" y="2679864"/>
            <a:ext cx="4803430" cy="1685579"/>
            <a:chOff x="8804714" y="4447253"/>
            <a:chExt cx="5921239" cy="2184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/>
                <p:nvPr/>
              </p:nvSpPr>
              <p:spPr>
                <a:xfrm>
                  <a:off x="10332301" y="4622054"/>
                  <a:ext cx="4393652" cy="1833506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7000" b="1" dirty="0">
                      <a:solidFill>
                        <a:srgbClr val="009999"/>
                      </a:solidFill>
                      <a:latin typeface="Calibri" panose="020F0502020204030204"/>
                    </a:rPr>
                    <a:t> 58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7000" b="1" i="1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7000" b="1" i="0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7000" b="1" i="0" smtClean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7000" b="1" dirty="0">
                    <a:solidFill>
                      <a:srgbClr val="009999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1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2301" y="4622054"/>
                  <a:ext cx="4393652" cy="1833506"/>
                </a:xfrm>
                <a:prstGeom prst="roundRect">
                  <a:avLst/>
                </a:prstGeom>
                <a:blipFill>
                  <a:blip r:embed="rId10"/>
                  <a:stretch>
                    <a:fillRect l="-995" t="-1600" b="-21200"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637590" y="4830501"/>
            <a:ext cx="4519147" cy="1646772"/>
            <a:chOff x="2147103" y="4634992"/>
            <a:chExt cx="5950174" cy="2134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/>
                <p:nvPr/>
              </p:nvSpPr>
              <p:spPr>
                <a:xfrm>
                  <a:off x="3124900" y="4707447"/>
                  <a:ext cx="4972377" cy="1945935"/>
                </a:xfrm>
                <a:prstGeom prst="roundRect">
                  <a:avLst/>
                </a:prstGeom>
                <a:solidFill>
                  <a:srgbClr val="FFF7A7"/>
                </a:solidFill>
                <a:ln w="76200">
                  <a:solidFill>
                    <a:srgbClr val="59533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7000" b="1" dirty="0">
                      <a:solidFill>
                        <a:srgbClr val="009999"/>
                      </a:solidFill>
                    </a:rPr>
                    <a:t>   58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7000" b="1" i="1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7000" b="1" i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7000" b="1" i="0">
                              <a:solidFill>
                                <a:srgbClr val="009999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7000" b="1" dirty="0">
                    <a:solidFill>
                      <a:srgbClr val="009999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900" y="4707447"/>
                  <a:ext cx="4972377" cy="1945935"/>
                </a:xfrm>
                <a:prstGeom prst="roundRect">
                  <a:avLst/>
                </a:prstGeom>
                <a:blipFill>
                  <a:blip r:embed="rId13"/>
                  <a:stretch>
                    <a:fillRect b="-17424"/>
                  </a:stretch>
                </a:blipFill>
                <a:ln w="76200">
                  <a:solidFill>
                    <a:srgbClr val="59533B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13" y="3014075"/>
            <a:ext cx="1631474" cy="130517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995963" y="4830501"/>
            <a:ext cx="4670479" cy="1646772"/>
            <a:chOff x="10324068" y="7196308"/>
            <a:chExt cx="6926794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541920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libri" panose="020F0502020204030204"/>
                </a:rPr>
                <a:t>58 </a:t>
              </a:r>
              <a:r>
                <a:rPr lang="en-US" sz="7000" b="1" dirty="0" err="1">
                  <a:solidFill>
                    <a:srgbClr val="009999"/>
                  </a:solidFill>
                  <a:latin typeface="Calibri" panose="020F0502020204030204"/>
                </a:rPr>
                <a:t>dm</a:t>
              </a:r>
              <a:endParaRPr lang="en-US" sz="7000" b="1" dirty="0">
                <a:solidFill>
                  <a:srgbClr val="009999"/>
                </a:solidFill>
                <a:latin typeface="Calibri" panose="020F0502020204030204"/>
              </a:endParaRP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414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414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6199" y="188678"/>
            <a:ext cx="13210691" cy="2665018"/>
            <a:chOff x="-66198" y="139946"/>
            <a:chExt cx="13210691" cy="2665018"/>
          </a:xfrm>
        </p:grpSpPr>
        <p:grpSp>
          <p:nvGrpSpPr>
            <p:cNvPr id="2" name="Group 1"/>
            <p:cNvGrpSpPr/>
            <p:nvPr/>
          </p:nvGrpSpPr>
          <p:grpSpPr>
            <a:xfrm>
              <a:off x="-66198" y="294969"/>
              <a:ext cx="11980291" cy="2509995"/>
              <a:chOff x="-66198" y="294969"/>
              <a:chExt cx="11980291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66198" y="1392040"/>
                <a:ext cx="4326290" cy="1412924"/>
                <a:chOff x="1935267" y="4335449"/>
                <a:chExt cx="4326290" cy="141292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935267" y="4335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34B22C0-B9C3-AB33-E036-F58F1DD43359}"/>
                    </a:ext>
                  </a:extLst>
                </p:cNvPr>
                <p:cNvSpPr txBox="1"/>
                <p:nvPr/>
              </p:nvSpPr>
              <p:spPr>
                <a:xfrm>
                  <a:off x="1570153" y="139946"/>
                  <a:ext cx="11574340" cy="23773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6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Cùng </a:t>
                  </a:r>
                  <a:r>
                    <a:rPr lang="en-US" sz="60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đọc</a:t>
                  </a:r>
                  <a:r>
                    <a:rPr lang="en-US" sz="6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số </a:t>
                  </a:r>
                  <a:r>
                    <a:rPr lang="en-US" sz="60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sau</a:t>
                  </a:r>
                  <a:r>
                    <a:rPr lang="en-US" sz="6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</a:t>
                  </a:r>
                </a:p>
                <a:p>
                  <a:pPr algn="ctr">
                    <a:lnSpc>
                      <a:spcPct val="114000"/>
                    </a:lnSpc>
                  </a:pPr>
                  <a:r>
                    <a:rPr lang="en-US" sz="6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4 005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US" sz="6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6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34B22C0-B9C3-AB33-E036-F58F1DD43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0153" y="139946"/>
                  <a:ext cx="11574340" cy="2377318"/>
                </a:xfrm>
                <a:prstGeom prst="roundRect">
                  <a:avLst/>
                </a:prstGeom>
                <a:blipFill>
                  <a:blip r:embed="rId7"/>
                  <a:stretch>
                    <a:fillRect t="-256" b="-1205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82519" y="2721019"/>
            <a:ext cx="12156860" cy="4839247"/>
            <a:chOff x="1994410" y="3083272"/>
            <a:chExt cx="12156860" cy="4839247"/>
          </a:xfrm>
        </p:grpSpPr>
        <p:grpSp>
          <p:nvGrpSpPr>
            <p:cNvPr id="35" name="Nhóm 2">
              <a:extLst>
                <a:ext uri="{FF2B5EF4-FFF2-40B4-BE49-F238E27FC236}">
                  <a16:creationId xmlns:a16="http://schemas.microsoft.com/office/drawing/2014/main" id="{F58F85D0-3FC6-679C-B09F-4574A6D87515}"/>
                </a:ext>
              </a:extLst>
            </p:cNvPr>
            <p:cNvGrpSpPr/>
            <p:nvPr/>
          </p:nvGrpSpPr>
          <p:grpSpPr>
            <a:xfrm flipH="1">
              <a:off x="6085275" y="3083272"/>
              <a:ext cx="8065995" cy="1478637"/>
              <a:chOff x="-1066716" y="940414"/>
              <a:chExt cx="10336028" cy="1800692"/>
            </a:xfrm>
          </p:grpSpPr>
          <p:sp>
            <p:nvSpPr>
              <p:cNvPr id="37" name="Bong bóng Lời nói: Hình chữ nhật với Góc Tròn 3">
                <a:extLst>
                  <a:ext uri="{FF2B5EF4-FFF2-40B4-BE49-F238E27FC236}">
                    <a16:creationId xmlns:a16="http://schemas.microsoft.com/office/drawing/2014/main" id="{9BDBF1D1-E430-3236-B4D6-59EC1E986D00}"/>
                  </a:ext>
                </a:extLst>
              </p:cNvPr>
              <p:cNvSpPr/>
              <p:nvPr/>
            </p:nvSpPr>
            <p:spPr>
              <a:xfrm flipH="1">
                <a:off x="-1066716" y="1036689"/>
                <a:ext cx="10336028" cy="1704417"/>
              </a:xfrm>
              <a:custGeom>
                <a:avLst/>
                <a:gdLst>
                  <a:gd name="connsiteX0" fmla="*/ 0 w 10336028"/>
                  <a:gd name="connsiteY0" fmla="*/ 284075 h 1704417"/>
                  <a:gd name="connsiteX1" fmla="*/ 284075 w 10336028"/>
                  <a:gd name="connsiteY1" fmla="*/ 0 h 1704417"/>
                  <a:gd name="connsiteX2" fmla="*/ 1722671 w 10336028"/>
                  <a:gd name="connsiteY2" fmla="*/ 0 h 1704417"/>
                  <a:gd name="connsiteX3" fmla="*/ 1722671 w 10336028"/>
                  <a:gd name="connsiteY3" fmla="*/ 0 h 1704417"/>
                  <a:gd name="connsiteX4" fmla="*/ 4306678 w 10336028"/>
                  <a:gd name="connsiteY4" fmla="*/ 0 h 1704417"/>
                  <a:gd name="connsiteX5" fmla="*/ 10051953 w 10336028"/>
                  <a:gd name="connsiteY5" fmla="*/ 0 h 1704417"/>
                  <a:gd name="connsiteX6" fmla="*/ 10336028 w 10336028"/>
                  <a:gd name="connsiteY6" fmla="*/ 284075 h 1704417"/>
                  <a:gd name="connsiteX7" fmla="*/ 10336028 w 10336028"/>
                  <a:gd name="connsiteY7" fmla="*/ 994243 h 1704417"/>
                  <a:gd name="connsiteX8" fmla="*/ 10336028 w 10336028"/>
                  <a:gd name="connsiteY8" fmla="*/ 994243 h 1704417"/>
                  <a:gd name="connsiteX9" fmla="*/ 10336028 w 10336028"/>
                  <a:gd name="connsiteY9" fmla="*/ 1420348 h 1704417"/>
                  <a:gd name="connsiteX10" fmla="*/ 10336028 w 10336028"/>
                  <a:gd name="connsiteY10" fmla="*/ 1420342 h 1704417"/>
                  <a:gd name="connsiteX11" fmla="*/ 10051953 w 10336028"/>
                  <a:gd name="connsiteY11" fmla="*/ 1704417 h 1704417"/>
                  <a:gd name="connsiteX12" fmla="*/ 4306678 w 10336028"/>
                  <a:gd name="connsiteY12" fmla="*/ 1704417 h 1704417"/>
                  <a:gd name="connsiteX13" fmla="*/ 1722671 w 10336028"/>
                  <a:gd name="connsiteY13" fmla="*/ 1704417 h 1704417"/>
                  <a:gd name="connsiteX14" fmla="*/ 1722671 w 10336028"/>
                  <a:gd name="connsiteY14" fmla="*/ 1704417 h 1704417"/>
                  <a:gd name="connsiteX15" fmla="*/ 284075 w 10336028"/>
                  <a:gd name="connsiteY15" fmla="*/ 1704417 h 1704417"/>
                  <a:gd name="connsiteX16" fmla="*/ 0 w 10336028"/>
                  <a:gd name="connsiteY16" fmla="*/ 1420342 h 1704417"/>
                  <a:gd name="connsiteX17" fmla="*/ 0 w 10336028"/>
                  <a:gd name="connsiteY17" fmla="*/ 1420348 h 1704417"/>
                  <a:gd name="connsiteX18" fmla="*/ -1864103 w 10336028"/>
                  <a:gd name="connsiteY18" fmla="*/ 1069113 h 1704417"/>
                  <a:gd name="connsiteX19" fmla="*/ 0 w 10336028"/>
                  <a:gd name="connsiteY19" fmla="*/ 994243 h 1704417"/>
                  <a:gd name="connsiteX20" fmla="*/ 0 w 10336028"/>
                  <a:gd name="connsiteY20" fmla="*/ 284075 h 170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336028" h="1704417" fill="none" extrusionOk="0">
                    <a:moveTo>
                      <a:pt x="0" y="284075"/>
                    </a:moveTo>
                    <a:cubicBezTo>
                      <a:pt x="-16453" y="143681"/>
                      <a:pt x="139690" y="-3467"/>
                      <a:pt x="284075" y="0"/>
                    </a:cubicBezTo>
                    <a:cubicBezTo>
                      <a:pt x="828339" y="109290"/>
                      <a:pt x="1016749" y="56490"/>
                      <a:pt x="1722671" y="0"/>
                    </a:cubicBezTo>
                    <a:lnTo>
                      <a:pt x="1722671" y="0"/>
                    </a:lnTo>
                    <a:cubicBezTo>
                      <a:pt x="2836636" y="94451"/>
                      <a:pt x="4013907" y="70212"/>
                      <a:pt x="4306678" y="0"/>
                    </a:cubicBezTo>
                    <a:cubicBezTo>
                      <a:pt x="6577848" y="-129750"/>
                      <a:pt x="7887917" y="-136541"/>
                      <a:pt x="10051953" y="0"/>
                    </a:cubicBezTo>
                    <a:cubicBezTo>
                      <a:pt x="10203248" y="28916"/>
                      <a:pt x="10339222" y="131345"/>
                      <a:pt x="10336028" y="284075"/>
                    </a:cubicBezTo>
                    <a:cubicBezTo>
                      <a:pt x="10282120" y="393589"/>
                      <a:pt x="10303926" y="660731"/>
                      <a:pt x="10336028" y="994243"/>
                    </a:cubicBezTo>
                    <a:lnTo>
                      <a:pt x="10336028" y="994243"/>
                    </a:lnTo>
                    <a:cubicBezTo>
                      <a:pt x="10334434" y="1172949"/>
                      <a:pt x="10363758" y="1262479"/>
                      <a:pt x="10336028" y="1420348"/>
                    </a:cubicBezTo>
                    <a:lnTo>
                      <a:pt x="10336028" y="1420342"/>
                    </a:lnTo>
                    <a:cubicBezTo>
                      <a:pt x="10338193" y="1565039"/>
                      <a:pt x="10212604" y="1695208"/>
                      <a:pt x="10051953" y="1704417"/>
                    </a:cubicBezTo>
                    <a:cubicBezTo>
                      <a:pt x="8088431" y="1780105"/>
                      <a:pt x="6571466" y="1563532"/>
                      <a:pt x="4306678" y="1704417"/>
                    </a:cubicBezTo>
                    <a:cubicBezTo>
                      <a:pt x="3517168" y="1597936"/>
                      <a:pt x="2857598" y="1638245"/>
                      <a:pt x="1722671" y="1704417"/>
                    </a:cubicBezTo>
                    <a:lnTo>
                      <a:pt x="1722671" y="1704417"/>
                    </a:lnTo>
                    <a:cubicBezTo>
                      <a:pt x="1394483" y="1598186"/>
                      <a:pt x="989755" y="1713639"/>
                      <a:pt x="284075" y="1704417"/>
                    </a:cubicBezTo>
                    <a:cubicBezTo>
                      <a:pt x="109132" y="1728721"/>
                      <a:pt x="-4768" y="1576625"/>
                      <a:pt x="0" y="1420342"/>
                    </a:cubicBezTo>
                    <a:lnTo>
                      <a:pt x="0" y="1420348"/>
                    </a:lnTo>
                    <a:cubicBezTo>
                      <a:pt x="-301011" y="1478890"/>
                      <a:pt x="-935545" y="1108980"/>
                      <a:pt x="-1864103" y="1069113"/>
                    </a:cubicBezTo>
                    <a:cubicBezTo>
                      <a:pt x="-975082" y="910033"/>
                      <a:pt x="-366495" y="1127077"/>
                      <a:pt x="0" y="994243"/>
                    </a:cubicBezTo>
                    <a:cubicBezTo>
                      <a:pt x="47171" y="900913"/>
                      <a:pt x="36636" y="427393"/>
                      <a:pt x="0" y="284075"/>
                    </a:cubicBezTo>
                    <a:close/>
                  </a:path>
                  <a:path w="10336028" h="1704417" stroke="0" extrusionOk="0">
                    <a:moveTo>
                      <a:pt x="0" y="284075"/>
                    </a:moveTo>
                    <a:cubicBezTo>
                      <a:pt x="6772" y="127989"/>
                      <a:pt x="110360" y="-22637"/>
                      <a:pt x="284075" y="0"/>
                    </a:cubicBezTo>
                    <a:cubicBezTo>
                      <a:pt x="517901" y="-59457"/>
                      <a:pt x="1550676" y="57443"/>
                      <a:pt x="1722671" y="0"/>
                    </a:cubicBezTo>
                    <a:lnTo>
                      <a:pt x="1722671" y="0"/>
                    </a:lnTo>
                    <a:cubicBezTo>
                      <a:pt x="2838204" y="-400"/>
                      <a:pt x="3415412" y="-77498"/>
                      <a:pt x="4306678" y="0"/>
                    </a:cubicBezTo>
                    <a:cubicBezTo>
                      <a:pt x="5550480" y="117495"/>
                      <a:pt x="8905088" y="-81622"/>
                      <a:pt x="10051953" y="0"/>
                    </a:cubicBezTo>
                    <a:cubicBezTo>
                      <a:pt x="10185011" y="-9593"/>
                      <a:pt x="10365275" y="133867"/>
                      <a:pt x="10336028" y="284075"/>
                    </a:cubicBezTo>
                    <a:cubicBezTo>
                      <a:pt x="10361748" y="390724"/>
                      <a:pt x="10283880" y="876197"/>
                      <a:pt x="10336028" y="994243"/>
                    </a:cubicBezTo>
                    <a:lnTo>
                      <a:pt x="10336028" y="994243"/>
                    </a:lnTo>
                    <a:cubicBezTo>
                      <a:pt x="10325385" y="1093909"/>
                      <a:pt x="10315358" y="1329151"/>
                      <a:pt x="10336028" y="1420348"/>
                    </a:cubicBezTo>
                    <a:lnTo>
                      <a:pt x="10336028" y="1420342"/>
                    </a:lnTo>
                    <a:cubicBezTo>
                      <a:pt x="10324039" y="1565451"/>
                      <a:pt x="10226846" y="1725214"/>
                      <a:pt x="10051953" y="1704417"/>
                    </a:cubicBezTo>
                    <a:cubicBezTo>
                      <a:pt x="8582108" y="1796105"/>
                      <a:pt x="6791489" y="1767525"/>
                      <a:pt x="4306678" y="1704417"/>
                    </a:cubicBezTo>
                    <a:cubicBezTo>
                      <a:pt x="3766113" y="1559333"/>
                      <a:pt x="2970126" y="1739496"/>
                      <a:pt x="1722671" y="1704417"/>
                    </a:cubicBezTo>
                    <a:lnTo>
                      <a:pt x="1722671" y="1704417"/>
                    </a:lnTo>
                    <a:cubicBezTo>
                      <a:pt x="1012584" y="1755229"/>
                      <a:pt x="609238" y="1623425"/>
                      <a:pt x="284075" y="1704417"/>
                    </a:cubicBezTo>
                    <a:cubicBezTo>
                      <a:pt x="135319" y="1705456"/>
                      <a:pt x="2005" y="1601503"/>
                      <a:pt x="0" y="1420342"/>
                    </a:cubicBezTo>
                    <a:lnTo>
                      <a:pt x="0" y="1420348"/>
                    </a:lnTo>
                    <a:cubicBezTo>
                      <a:pt x="-511309" y="1188863"/>
                      <a:pt x="-1313741" y="1139253"/>
                      <a:pt x="-1864103" y="1069113"/>
                    </a:cubicBezTo>
                    <a:cubicBezTo>
                      <a:pt x="-1210725" y="1193190"/>
                      <a:pt x="-924785" y="1058652"/>
                      <a:pt x="0" y="994243"/>
                    </a:cubicBezTo>
                    <a:cubicBezTo>
                      <a:pt x="856" y="855824"/>
                      <a:pt x="34057" y="597694"/>
                      <a:pt x="0" y="284075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14188587">
                      <a:prstGeom prst="wedgeRoundRectCallout">
                        <a:avLst>
                          <a:gd name="adj1" fmla="val -68035"/>
                          <a:gd name="adj2" fmla="val 1272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8" name="Text Placeholder 7">
                <a:extLst>
                  <a:ext uri="{FF2B5EF4-FFF2-40B4-BE49-F238E27FC236}">
                    <a16:creationId xmlns:a16="http://schemas.microsoft.com/office/drawing/2014/main" id="{E5964B3C-8D91-6BC0-A655-FB65D469D7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55331" y="940414"/>
                <a:ext cx="9790664" cy="1038394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Bốn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nghìn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không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trăm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linh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năm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đề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-xi-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mét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vuông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6" t="-2919" r="71616" b="48485"/>
            <a:stretch/>
          </p:blipFill>
          <p:spPr>
            <a:xfrm>
              <a:off x="1994410" y="3144773"/>
              <a:ext cx="4646959" cy="4777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8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064" cy="6887286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174962" y="189962"/>
            <a:ext cx="6956987" cy="2926079"/>
            <a:chOff x="1878366" y="-2566002"/>
            <a:chExt cx="6490756" cy="2988536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2092232" y="-2566001"/>
              <a:ext cx="6276889" cy="199166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878366" y="-256600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000" b="0" dirty="0" err="1">
                  <a:latin typeface="+mn-lt"/>
                </a:rPr>
                <a:t>Cảm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ơn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các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bạn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đã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giúp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mình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gieo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mầm</a:t>
              </a:r>
              <a:r>
                <a:rPr lang="en-US" sz="5000" b="0" dirty="0">
                  <a:latin typeface="+mn-lt"/>
                </a:rPr>
                <a:t> </a:t>
              </a:r>
              <a:r>
                <a:rPr lang="en-US" sz="5000" b="0" dirty="0" err="1">
                  <a:latin typeface="+mn-lt"/>
                </a:rPr>
                <a:t>nhé</a:t>
              </a:r>
              <a:r>
                <a:rPr lang="en-US" sz="5000" b="0" dirty="0">
                  <a:latin typeface="+mn-lt"/>
                </a:rPr>
                <a:t>!</a:t>
              </a:r>
              <a:endParaRPr lang="en-US" sz="5000" dirty="0">
                <a:solidFill>
                  <a:srgbClr val="E77D20"/>
                </a:solidFill>
                <a:latin typeface="+mn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1501352" y="565236"/>
            <a:ext cx="6622375" cy="6924805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7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9" t="21737" r="-27"/>
          <a:stretch/>
        </p:blipFill>
        <p:spPr>
          <a:xfrm>
            <a:off x="-58994" y="-58994"/>
            <a:ext cx="12255910" cy="6916994"/>
          </a:xfrm>
          <a:prstGeom prst="rect">
            <a:avLst/>
          </a:prstGeom>
        </p:spPr>
      </p:pic>
      <p:sp>
        <p:nvSpPr>
          <p:cNvPr id="32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584114" y="1485932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1823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4973631" y="413566"/>
            <a:ext cx="6287460" cy="1906035"/>
            <a:chOff x="4743805" y="2513042"/>
            <a:chExt cx="6814013" cy="27087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57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7E69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E1F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3A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1B7F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1B7F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71840" y="1636781"/>
            <a:ext cx="6694624" cy="1390329"/>
            <a:chOff x="4871840" y="1636781"/>
            <a:chExt cx="6694624" cy="1390329"/>
          </a:xfrm>
        </p:grpSpPr>
        <p:sp>
          <p:nvSpPr>
            <p:cNvPr id="3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899643" y="2537611"/>
            <a:ext cx="6694624" cy="1390329"/>
            <a:chOff x="4871840" y="1636781"/>
            <a:chExt cx="6694624" cy="1390329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4899643" y="3547965"/>
            <a:ext cx="6694624" cy="1390329"/>
            <a:chOff x="4871840" y="1636781"/>
            <a:chExt cx="6694624" cy="1390329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4899643" y="4539372"/>
            <a:ext cx="6694624" cy="1390329"/>
            <a:chOff x="4871840" y="1636781"/>
            <a:chExt cx="6694624" cy="1390329"/>
          </a:xfrm>
        </p:grpSpPr>
        <p:sp>
          <p:nvSpPr>
            <p:cNvPr id="57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7603" y="2244973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840" y="1636781"/>
              <a:ext cx="1404912" cy="1329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3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9" t="21737" r="-27"/>
          <a:stretch/>
        </p:blipFill>
        <p:spPr>
          <a:xfrm>
            <a:off x="-58994" y="-58994"/>
            <a:ext cx="12255910" cy="6916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36" b="9808"/>
          <a:stretch/>
        </p:blipFill>
        <p:spPr>
          <a:xfrm>
            <a:off x="-1258631" y="2576471"/>
            <a:ext cx="6494427" cy="54673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44501" y="996535"/>
            <a:ext cx="2278967" cy="2655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2873176" y="238134"/>
            <a:ext cx="2449008" cy="2853213"/>
          </a:xfrm>
          <a:prstGeom prst="rect">
            <a:avLst/>
          </a:prstGeom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2745767" y="577681"/>
            <a:ext cx="8493812" cy="3505173"/>
            <a:chOff x="4133327" y="8204395"/>
            <a:chExt cx="7210038" cy="350517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19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4897535" y="-136382"/>
            <a:ext cx="7427752" cy="6863419"/>
            <a:chOff x="2876478" y="2628672"/>
            <a:chExt cx="6688427" cy="3236115"/>
          </a:xfrm>
          <a:noFill/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628672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8" y="2628673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5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1365" y="3711386"/>
            <a:ext cx="11605118" cy="2721660"/>
            <a:chOff x="383137" y="858797"/>
            <a:chExt cx="12764169" cy="83523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383137" y="858797"/>
              <a:ext cx="12764169" cy="8352327"/>
            </a:xfrm>
            <a:custGeom>
              <a:avLst/>
              <a:gdLst>
                <a:gd name="connsiteX0" fmla="*/ 0 w 12764169"/>
                <a:gd name="connsiteY0" fmla="*/ 1392082 h 8352327"/>
                <a:gd name="connsiteX1" fmla="*/ 1392082 w 12764169"/>
                <a:gd name="connsiteY1" fmla="*/ 0 h 8352327"/>
                <a:gd name="connsiteX2" fmla="*/ 11372087 w 12764169"/>
                <a:gd name="connsiteY2" fmla="*/ 0 h 8352327"/>
                <a:gd name="connsiteX3" fmla="*/ 12764169 w 12764169"/>
                <a:gd name="connsiteY3" fmla="*/ 1392082 h 8352327"/>
                <a:gd name="connsiteX4" fmla="*/ 12764169 w 12764169"/>
                <a:gd name="connsiteY4" fmla="*/ 6960245 h 8352327"/>
                <a:gd name="connsiteX5" fmla="*/ 11372087 w 12764169"/>
                <a:gd name="connsiteY5" fmla="*/ 8352327 h 8352327"/>
                <a:gd name="connsiteX6" fmla="*/ 1392082 w 12764169"/>
                <a:gd name="connsiteY6" fmla="*/ 8352327 h 8352327"/>
                <a:gd name="connsiteX7" fmla="*/ 0 w 12764169"/>
                <a:gd name="connsiteY7" fmla="*/ 6960245 h 8352327"/>
                <a:gd name="connsiteX8" fmla="*/ 0 w 12764169"/>
                <a:gd name="connsiteY8" fmla="*/ 1392082 h 835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8352327" fill="none" extrusionOk="0">
                  <a:moveTo>
                    <a:pt x="0" y="1392082"/>
                  </a:moveTo>
                  <a:cubicBezTo>
                    <a:pt x="-113327" y="630303"/>
                    <a:pt x="605529" y="100658"/>
                    <a:pt x="1392082" y="0"/>
                  </a:cubicBezTo>
                  <a:cubicBezTo>
                    <a:pt x="5528746" y="77600"/>
                    <a:pt x="9635059" y="-27269"/>
                    <a:pt x="11372087" y="0"/>
                  </a:cubicBezTo>
                  <a:cubicBezTo>
                    <a:pt x="12211170" y="-92680"/>
                    <a:pt x="12910025" y="666194"/>
                    <a:pt x="12764169" y="1392082"/>
                  </a:cubicBezTo>
                  <a:cubicBezTo>
                    <a:pt x="12873169" y="3888577"/>
                    <a:pt x="12685960" y="4380328"/>
                    <a:pt x="12764169" y="6960245"/>
                  </a:cubicBezTo>
                  <a:cubicBezTo>
                    <a:pt x="12747407" y="7722514"/>
                    <a:pt x="12107907" y="8366884"/>
                    <a:pt x="11372087" y="8352327"/>
                  </a:cubicBezTo>
                  <a:cubicBezTo>
                    <a:pt x="6572028" y="8401504"/>
                    <a:pt x="5881464" y="8229625"/>
                    <a:pt x="1392082" y="8352327"/>
                  </a:cubicBezTo>
                  <a:cubicBezTo>
                    <a:pt x="619891" y="8378168"/>
                    <a:pt x="-46873" y="7769429"/>
                    <a:pt x="0" y="6960245"/>
                  </a:cubicBezTo>
                  <a:cubicBezTo>
                    <a:pt x="47022" y="5825810"/>
                    <a:pt x="104569" y="2133729"/>
                    <a:pt x="0" y="1392082"/>
                  </a:cubicBezTo>
                  <a:close/>
                </a:path>
                <a:path w="12764169" h="8352327" stroke="0" extrusionOk="0">
                  <a:moveTo>
                    <a:pt x="0" y="1392082"/>
                  </a:moveTo>
                  <a:cubicBezTo>
                    <a:pt x="45617" y="618042"/>
                    <a:pt x="702653" y="-5298"/>
                    <a:pt x="1392082" y="0"/>
                  </a:cubicBezTo>
                  <a:cubicBezTo>
                    <a:pt x="3713254" y="-129276"/>
                    <a:pt x="8815455" y="-77778"/>
                    <a:pt x="11372087" y="0"/>
                  </a:cubicBezTo>
                  <a:cubicBezTo>
                    <a:pt x="12110402" y="-97268"/>
                    <a:pt x="12758712" y="654725"/>
                    <a:pt x="12764169" y="1392082"/>
                  </a:cubicBezTo>
                  <a:cubicBezTo>
                    <a:pt x="12845768" y="2698255"/>
                    <a:pt x="12918469" y="6242501"/>
                    <a:pt x="12764169" y="6960245"/>
                  </a:cubicBezTo>
                  <a:cubicBezTo>
                    <a:pt x="12827897" y="7863467"/>
                    <a:pt x="12025973" y="8391390"/>
                    <a:pt x="11372087" y="8352327"/>
                  </a:cubicBezTo>
                  <a:cubicBezTo>
                    <a:pt x="7690070" y="8396547"/>
                    <a:pt x="5144779" y="8322945"/>
                    <a:pt x="1392082" y="8352327"/>
                  </a:cubicBezTo>
                  <a:cubicBezTo>
                    <a:pt x="595550" y="8245874"/>
                    <a:pt x="-61840" y="7714779"/>
                    <a:pt x="0" y="6960245"/>
                  </a:cubicBezTo>
                  <a:cubicBezTo>
                    <a:pt x="-159954" y="5672680"/>
                    <a:pt x="22140" y="3923281"/>
                    <a:pt x="0" y="13920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822826" y="1371642"/>
              <a:ext cx="12324480" cy="7839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+ Khi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”,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?”</a:t>
              </a:r>
            </a:p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+ Sau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lệnh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71126" y="1281030"/>
            <a:ext cx="4787332" cy="1945308"/>
            <a:chOff x="3666356" y="4573200"/>
            <a:chExt cx="4280542" cy="1393227"/>
          </a:xfrm>
        </p:grpSpPr>
        <p:sp>
          <p:nvSpPr>
            <p:cNvPr id="3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44023" y="2817908"/>
            <a:ext cx="5059563" cy="1943100"/>
            <a:chOff x="-69671" y="807048"/>
            <a:chExt cx="8085908" cy="1943100"/>
          </a:xfrm>
        </p:grpSpPr>
        <p:sp>
          <p:nvSpPr>
            <p:cNvPr id="17" name="Hộp Văn bản 8"/>
            <p:cNvSpPr txBox="1"/>
            <p:nvPr/>
          </p:nvSpPr>
          <p:spPr>
            <a:xfrm>
              <a:off x="-69671" y="807048"/>
              <a:ext cx="808590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RCO Typography" panose="020B0603050302020204" pitchFamily="34" charset="2"/>
                </a:rPr>
                <a:t>Luật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RCO Typography" panose="020B0603050302020204" pitchFamily="34" charset="2"/>
                </a:rPr>
                <a:t> </a:t>
              </a:r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RCO Typography" panose="020B0603050302020204" pitchFamily="34" charset="2"/>
                </a:rPr>
                <a:t>chơi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SVN-ARCO Typography" panose="020B0603050302020204" pitchFamily="34" charset="2"/>
                </a:rPr>
                <a:t>: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SVN-ARCO Typography" panose="020B0603050302020204" pitchFamily="34" charset="2"/>
              </a:endParaRPr>
            </a:p>
          </p:txBody>
        </p:sp>
        <p:sp>
          <p:nvSpPr>
            <p:cNvPr id="19" name="Hộp Văn bản 8"/>
            <p:cNvSpPr txBox="1"/>
            <p:nvPr/>
          </p:nvSpPr>
          <p:spPr>
            <a:xfrm>
              <a:off x="-69671" y="811156"/>
              <a:ext cx="808590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RCO Typography" panose="020B0603050302020204" pitchFamily="34" charset="2"/>
                </a:rPr>
                <a:t>Luật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RCO Typography" panose="020B0603050302020204" pitchFamily="34" charset="2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RCO Typography" panose="020B0603050302020204" pitchFamily="34" charset="2"/>
                </a:rPr>
                <a:t>chơi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SVN-ARCO Typography" panose="020B0603050302020204" pitchFamily="34" charset="2"/>
                </a:rPr>
                <a:t>:</a:t>
              </a:r>
              <a:endParaRPr lang="vi-VN" sz="6000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ARCO Typography" panose="020B0603050302020204" pitchFamily="34" charset="2"/>
              </a:endParaRPr>
            </a:p>
          </p:txBody>
        </p:sp>
      </p:grpSp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5581797" y="362495"/>
            <a:ext cx="5973986" cy="2288299"/>
            <a:chOff x="1308041" y="1864088"/>
            <a:chExt cx="7260607" cy="2378612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335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7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4088"/>
              <a:ext cx="7260607" cy="2335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!</a:t>
              </a:r>
              <a:r>
                <a:rPr lang="en-US" sz="7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endParaRPr lang="vi-VN" sz="7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871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50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43021" y="419675"/>
            <a:ext cx="11270228" cy="2596075"/>
            <a:chOff x="1308041" y="1864088"/>
            <a:chExt cx="7260607" cy="2698535"/>
          </a:xfrm>
        </p:grpSpPr>
        <p:sp>
          <p:nvSpPr>
            <p:cNvPr id="5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4088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!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1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65648" y="1980682"/>
            <a:ext cx="11373997" cy="2495231"/>
            <a:chOff x="1423167" y="2161571"/>
            <a:chExt cx="6479101" cy="3038706"/>
          </a:xfrm>
        </p:grpSpPr>
        <p:sp>
          <p:nvSpPr>
            <p:cNvPr id="42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423167" y="2161571"/>
              <a:ext cx="6479101" cy="1491502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84411" y="2211741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Kể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tên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đơn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vị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đo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diện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tích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đã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học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10730" y="2799893"/>
            <a:ext cx="10095428" cy="5546717"/>
            <a:chOff x="2010730" y="2799893"/>
            <a:chExt cx="10095428" cy="5546717"/>
          </a:xfrm>
        </p:grpSpPr>
        <p:grpSp>
          <p:nvGrpSpPr>
            <p:cNvPr id="34" name="Nhóm 2">
              <a:extLst>
                <a:ext uri="{FF2B5EF4-FFF2-40B4-BE49-F238E27FC236}">
                  <a16:creationId xmlns:a16="http://schemas.microsoft.com/office/drawing/2014/main" id="{F58F85D0-3FC6-679C-B09F-4574A6D87515}"/>
                </a:ext>
              </a:extLst>
            </p:cNvPr>
            <p:cNvGrpSpPr/>
            <p:nvPr/>
          </p:nvGrpSpPr>
          <p:grpSpPr>
            <a:xfrm flipH="1">
              <a:off x="6831583" y="4220472"/>
              <a:ext cx="5274575" cy="920207"/>
              <a:chOff x="1553957" y="2325302"/>
              <a:chExt cx="6759012" cy="1120633"/>
            </a:xfrm>
          </p:grpSpPr>
          <p:sp>
            <p:nvSpPr>
              <p:cNvPr id="35" name="Bong bóng Lời nói: Hình chữ nhật với Góc Tròn 3">
                <a:extLst>
                  <a:ext uri="{FF2B5EF4-FFF2-40B4-BE49-F238E27FC236}">
                    <a16:creationId xmlns:a16="http://schemas.microsoft.com/office/drawing/2014/main" id="{9BDBF1D1-E430-3236-B4D6-59EC1E986D00}"/>
                  </a:ext>
                </a:extLst>
              </p:cNvPr>
              <p:cNvSpPr/>
              <p:nvPr/>
            </p:nvSpPr>
            <p:spPr>
              <a:xfrm flipH="1">
                <a:off x="1938251" y="2325302"/>
                <a:ext cx="6374718" cy="1120633"/>
              </a:xfrm>
              <a:custGeom>
                <a:avLst/>
                <a:gdLst>
                  <a:gd name="connsiteX0" fmla="*/ 0 w 6374718"/>
                  <a:gd name="connsiteY0" fmla="*/ 186776 h 1120633"/>
                  <a:gd name="connsiteX1" fmla="*/ 186776 w 6374718"/>
                  <a:gd name="connsiteY1" fmla="*/ 0 h 1120633"/>
                  <a:gd name="connsiteX2" fmla="*/ 1062453 w 6374718"/>
                  <a:gd name="connsiteY2" fmla="*/ 0 h 1120633"/>
                  <a:gd name="connsiteX3" fmla="*/ 1062453 w 6374718"/>
                  <a:gd name="connsiteY3" fmla="*/ 0 h 1120633"/>
                  <a:gd name="connsiteX4" fmla="*/ 2656133 w 6374718"/>
                  <a:gd name="connsiteY4" fmla="*/ 0 h 1120633"/>
                  <a:gd name="connsiteX5" fmla="*/ 6187942 w 6374718"/>
                  <a:gd name="connsiteY5" fmla="*/ 0 h 1120633"/>
                  <a:gd name="connsiteX6" fmla="*/ 6374718 w 6374718"/>
                  <a:gd name="connsiteY6" fmla="*/ 186776 h 1120633"/>
                  <a:gd name="connsiteX7" fmla="*/ 6374718 w 6374718"/>
                  <a:gd name="connsiteY7" fmla="*/ 653703 h 1120633"/>
                  <a:gd name="connsiteX8" fmla="*/ 6374718 w 6374718"/>
                  <a:gd name="connsiteY8" fmla="*/ 653703 h 1120633"/>
                  <a:gd name="connsiteX9" fmla="*/ 6374718 w 6374718"/>
                  <a:gd name="connsiteY9" fmla="*/ 933861 h 1120633"/>
                  <a:gd name="connsiteX10" fmla="*/ 6374718 w 6374718"/>
                  <a:gd name="connsiteY10" fmla="*/ 933857 h 1120633"/>
                  <a:gd name="connsiteX11" fmla="*/ 6187942 w 6374718"/>
                  <a:gd name="connsiteY11" fmla="*/ 1120633 h 1120633"/>
                  <a:gd name="connsiteX12" fmla="*/ 2656133 w 6374718"/>
                  <a:gd name="connsiteY12" fmla="*/ 1120633 h 1120633"/>
                  <a:gd name="connsiteX13" fmla="*/ 1062453 w 6374718"/>
                  <a:gd name="connsiteY13" fmla="*/ 1120633 h 1120633"/>
                  <a:gd name="connsiteX14" fmla="*/ 1062453 w 6374718"/>
                  <a:gd name="connsiteY14" fmla="*/ 1120633 h 1120633"/>
                  <a:gd name="connsiteX15" fmla="*/ 186776 w 6374718"/>
                  <a:gd name="connsiteY15" fmla="*/ 1120633 h 1120633"/>
                  <a:gd name="connsiteX16" fmla="*/ 0 w 6374718"/>
                  <a:gd name="connsiteY16" fmla="*/ 933857 h 1120633"/>
                  <a:gd name="connsiteX17" fmla="*/ 0 w 6374718"/>
                  <a:gd name="connsiteY17" fmla="*/ 933861 h 1120633"/>
                  <a:gd name="connsiteX18" fmla="*/ -1149680 w 6374718"/>
                  <a:gd name="connsiteY18" fmla="*/ 702928 h 1120633"/>
                  <a:gd name="connsiteX19" fmla="*/ 0 w 6374718"/>
                  <a:gd name="connsiteY19" fmla="*/ 653703 h 1120633"/>
                  <a:gd name="connsiteX20" fmla="*/ 0 w 6374718"/>
                  <a:gd name="connsiteY20" fmla="*/ 186776 h 112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74718" h="1120633" fill="none" extrusionOk="0">
                    <a:moveTo>
                      <a:pt x="0" y="186776"/>
                    </a:moveTo>
                    <a:cubicBezTo>
                      <a:pt x="-5510" y="89147"/>
                      <a:pt x="101720" y="-5018"/>
                      <a:pt x="186776" y="0"/>
                    </a:cubicBezTo>
                    <a:cubicBezTo>
                      <a:pt x="297140" y="2167"/>
                      <a:pt x="796800" y="43042"/>
                      <a:pt x="1062453" y="0"/>
                    </a:cubicBezTo>
                    <a:lnTo>
                      <a:pt x="1062453" y="0"/>
                    </a:lnTo>
                    <a:cubicBezTo>
                      <a:pt x="1790140" y="90241"/>
                      <a:pt x="2175220" y="58549"/>
                      <a:pt x="2656133" y="0"/>
                    </a:cubicBezTo>
                    <a:cubicBezTo>
                      <a:pt x="4322486" y="-129750"/>
                      <a:pt x="5527593" y="-136541"/>
                      <a:pt x="6187942" y="0"/>
                    </a:cubicBezTo>
                    <a:cubicBezTo>
                      <a:pt x="6287717" y="17464"/>
                      <a:pt x="6380585" y="91262"/>
                      <a:pt x="6374718" y="186776"/>
                    </a:cubicBezTo>
                    <a:cubicBezTo>
                      <a:pt x="6338347" y="335276"/>
                      <a:pt x="6395099" y="596288"/>
                      <a:pt x="6374718" y="653703"/>
                    </a:cubicBezTo>
                    <a:lnTo>
                      <a:pt x="6374718" y="653703"/>
                    </a:lnTo>
                    <a:cubicBezTo>
                      <a:pt x="6350743" y="758064"/>
                      <a:pt x="6393592" y="834210"/>
                      <a:pt x="6374718" y="933861"/>
                    </a:cubicBezTo>
                    <a:lnTo>
                      <a:pt x="6374718" y="933857"/>
                    </a:lnTo>
                    <a:cubicBezTo>
                      <a:pt x="6376349" y="1027826"/>
                      <a:pt x="6293778" y="1114067"/>
                      <a:pt x="6187942" y="1120633"/>
                    </a:cubicBezTo>
                    <a:cubicBezTo>
                      <a:pt x="4628631" y="1196321"/>
                      <a:pt x="3688924" y="979748"/>
                      <a:pt x="2656133" y="1120633"/>
                    </a:cubicBezTo>
                    <a:cubicBezTo>
                      <a:pt x="2283138" y="1106468"/>
                      <a:pt x="1330399" y="987169"/>
                      <a:pt x="1062453" y="1120633"/>
                    </a:cubicBezTo>
                    <a:lnTo>
                      <a:pt x="1062453" y="1120633"/>
                    </a:lnTo>
                    <a:cubicBezTo>
                      <a:pt x="665171" y="1191600"/>
                      <a:pt x="289259" y="1142250"/>
                      <a:pt x="186776" y="1120633"/>
                    </a:cubicBezTo>
                    <a:cubicBezTo>
                      <a:pt x="76585" y="1130107"/>
                      <a:pt x="-6613" y="1036169"/>
                      <a:pt x="0" y="933857"/>
                    </a:cubicBezTo>
                    <a:lnTo>
                      <a:pt x="0" y="933861"/>
                    </a:lnTo>
                    <a:cubicBezTo>
                      <a:pt x="-248491" y="910598"/>
                      <a:pt x="-785997" y="672536"/>
                      <a:pt x="-1149680" y="702928"/>
                    </a:cubicBezTo>
                    <a:cubicBezTo>
                      <a:pt x="-1029736" y="730006"/>
                      <a:pt x="-220225" y="729095"/>
                      <a:pt x="0" y="653703"/>
                    </a:cubicBezTo>
                    <a:cubicBezTo>
                      <a:pt x="31022" y="480385"/>
                      <a:pt x="-18079" y="241764"/>
                      <a:pt x="0" y="186776"/>
                    </a:cubicBezTo>
                    <a:close/>
                  </a:path>
                  <a:path w="6374718" h="1120633" stroke="0" extrusionOk="0">
                    <a:moveTo>
                      <a:pt x="0" y="186776"/>
                    </a:moveTo>
                    <a:cubicBezTo>
                      <a:pt x="11163" y="84948"/>
                      <a:pt x="80953" y="-3590"/>
                      <a:pt x="186776" y="0"/>
                    </a:cubicBezTo>
                    <a:cubicBezTo>
                      <a:pt x="434841" y="-30522"/>
                      <a:pt x="641860" y="-15734"/>
                      <a:pt x="1062453" y="0"/>
                    </a:cubicBezTo>
                    <a:lnTo>
                      <a:pt x="1062453" y="0"/>
                    </a:lnTo>
                    <a:cubicBezTo>
                      <a:pt x="1415734" y="130988"/>
                      <a:pt x="2481215" y="-32102"/>
                      <a:pt x="2656133" y="0"/>
                    </a:cubicBezTo>
                    <a:cubicBezTo>
                      <a:pt x="3731902" y="117495"/>
                      <a:pt x="4483665" y="-81622"/>
                      <a:pt x="6187942" y="0"/>
                    </a:cubicBezTo>
                    <a:cubicBezTo>
                      <a:pt x="6281661" y="-3798"/>
                      <a:pt x="6382767" y="85461"/>
                      <a:pt x="6374718" y="186776"/>
                    </a:cubicBezTo>
                    <a:cubicBezTo>
                      <a:pt x="6358341" y="390792"/>
                      <a:pt x="6337584" y="449065"/>
                      <a:pt x="6374718" y="653703"/>
                    </a:cubicBezTo>
                    <a:lnTo>
                      <a:pt x="6374718" y="653703"/>
                    </a:lnTo>
                    <a:cubicBezTo>
                      <a:pt x="6349528" y="760728"/>
                      <a:pt x="6371567" y="825420"/>
                      <a:pt x="6374718" y="933861"/>
                    </a:cubicBezTo>
                    <a:lnTo>
                      <a:pt x="6374718" y="933857"/>
                    </a:lnTo>
                    <a:cubicBezTo>
                      <a:pt x="6372454" y="1034787"/>
                      <a:pt x="6302160" y="1133414"/>
                      <a:pt x="6187942" y="1120633"/>
                    </a:cubicBezTo>
                    <a:cubicBezTo>
                      <a:pt x="5471038" y="1212321"/>
                      <a:pt x="3488268" y="1183741"/>
                      <a:pt x="2656133" y="1120633"/>
                    </a:cubicBezTo>
                    <a:cubicBezTo>
                      <a:pt x="2227951" y="1007275"/>
                      <a:pt x="1420118" y="1236055"/>
                      <a:pt x="1062453" y="1120633"/>
                    </a:cubicBezTo>
                    <a:lnTo>
                      <a:pt x="1062453" y="1120633"/>
                    </a:lnTo>
                    <a:cubicBezTo>
                      <a:pt x="945593" y="1070154"/>
                      <a:pt x="588444" y="1052588"/>
                      <a:pt x="186776" y="1120633"/>
                    </a:cubicBezTo>
                    <a:cubicBezTo>
                      <a:pt x="103439" y="1123164"/>
                      <a:pt x="1233" y="1051931"/>
                      <a:pt x="0" y="933857"/>
                    </a:cubicBezTo>
                    <a:lnTo>
                      <a:pt x="0" y="933861"/>
                    </a:lnTo>
                    <a:cubicBezTo>
                      <a:pt x="-380200" y="781649"/>
                      <a:pt x="-666076" y="806601"/>
                      <a:pt x="-1149680" y="702928"/>
                    </a:cubicBezTo>
                    <a:cubicBezTo>
                      <a:pt x="-911758" y="702644"/>
                      <a:pt x="-562755" y="657600"/>
                      <a:pt x="0" y="653703"/>
                    </a:cubicBezTo>
                    <a:cubicBezTo>
                      <a:pt x="-39314" y="597546"/>
                      <a:pt x="-9828" y="334914"/>
                      <a:pt x="0" y="18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14188587">
                      <a:prstGeom prst="wedgeRoundRectCallout">
                        <a:avLst>
                          <a:gd name="adj1" fmla="val -68035"/>
                          <a:gd name="adj2" fmla="val 1272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6" name="Text Placeholder 7">
                <a:extLst>
                  <a:ext uri="{FF2B5EF4-FFF2-40B4-BE49-F238E27FC236}">
                    <a16:creationId xmlns:a16="http://schemas.microsoft.com/office/drawing/2014/main" id="{E5964B3C-8D91-6BC0-A655-FB65D469D7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3957" y="2325302"/>
                <a:ext cx="6213646" cy="103839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Xăng-ti-mét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4500" b="0" dirty="0" err="1">
                    <a:solidFill>
                      <a:schemeClr val="tx1"/>
                    </a:solidFill>
                    <a:latin typeface="+mn-lt"/>
                  </a:rPr>
                  <a:t>vuông</a:t>
                </a:r>
                <a:r>
                  <a:rPr lang="en-US" sz="4500" b="0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6" t="-2919" r="71616" b="48485"/>
            <a:stretch/>
          </p:blipFill>
          <p:spPr>
            <a:xfrm>
              <a:off x="2010730" y="2799893"/>
              <a:ext cx="5394880" cy="554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825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50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43021" y="419675"/>
            <a:ext cx="11270228" cy="2596075"/>
            <a:chOff x="1308041" y="1864088"/>
            <a:chExt cx="7260607" cy="2698535"/>
          </a:xfrm>
        </p:grpSpPr>
        <p:sp>
          <p:nvSpPr>
            <p:cNvPr id="5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4088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!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1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65646" y="1980682"/>
            <a:ext cx="11373997" cy="2495231"/>
            <a:chOff x="1423168" y="2161571"/>
            <a:chExt cx="6479101" cy="3038706"/>
          </a:xfrm>
        </p:grpSpPr>
        <p:sp>
          <p:nvSpPr>
            <p:cNvPr id="42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423168" y="2161571"/>
              <a:ext cx="6479101" cy="2157406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 Placeholder 7">
                  <a:extLst>
                    <a:ext uri="{FF2B5EF4-FFF2-40B4-BE49-F238E27FC236}">
                      <a16:creationId xmlns:a16="http://schemas.microsoft.com/office/drawing/2014/main" id="{E5964B3C-8D91-6BC0-A655-FB65D469D7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84411" y="2211741"/>
                  <a:ext cx="6213646" cy="298853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5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là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diện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tích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của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hình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vuông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có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cạnh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dài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bao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nhiêu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43" name="Text Placeholder 7">
                  <a:extLst>
                    <a:ext uri="{FF2B5EF4-FFF2-40B4-BE49-F238E27FC236}">
                      <a16:creationId xmlns:a16="http://schemas.microsoft.com/office/drawing/2014/main" id="{E5964B3C-8D91-6BC0-A655-FB65D46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4411" y="2211741"/>
                  <a:ext cx="6213646" cy="2988536"/>
                </a:xfrm>
                <a:prstGeom prst="rect">
                  <a:avLst/>
                </a:prstGeom>
                <a:blipFill>
                  <a:blip r:embed="rId5"/>
                  <a:stretch>
                    <a:fillRect l="-2737" t="-3483" r="-26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2710883" y="3522169"/>
            <a:ext cx="9395275" cy="4126138"/>
            <a:chOff x="2710883" y="3522169"/>
            <a:chExt cx="9395275" cy="4126138"/>
          </a:xfrm>
        </p:grpSpPr>
        <p:grpSp>
          <p:nvGrpSpPr>
            <p:cNvPr id="34" name="Nhóm 2">
              <a:extLst>
                <a:ext uri="{FF2B5EF4-FFF2-40B4-BE49-F238E27FC236}">
                  <a16:creationId xmlns:a16="http://schemas.microsoft.com/office/drawing/2014/main" id="{F58F85D0-3FC6-679C-B09F-4574A6D87515}"/>
                </a:ext>
              </a:extLst>
            </p:cNvPr>
            <p:cNvGrpSpPr/>
            <p:nvPr/>
          </p:nvGrpSpPr>
          <p:grpSpPr>
            <a:xfrm flipH="1">
              <a:off x="6905188" y="4220473"/>
              <a:ext cx="5200970" cy="1051239"/>
              <a:chOff x="1553957" y="2325302"/>
              <a:chExt cx="6664692" cy="1280204"/>
            </a:xfrm>
          </p:grpSpPr>
          <p:sp>
            <p:nvSpPr>
              <p:cNvPr id="35" name="Bong bóng Lời nói: Hình chữ nhật với Góc Tròn 3">
                <a:extLst>
                  <a:ext uri="{FF2B5EF4-FFF2-40B4-BE49-F238E27FC236}">
                    <a16:creationId xmlns:a16="http://schemas.microsoft.com/office/drawing/2014/main" id="{9BDBF1D1-E430-3236-B4D6-59EC1E986D00}"/>
                  </a:ext>
                </a:extLst>
              </p:cNvPr>
              <p:cNvSpPr/>
              <p:nvPr/>
            </p:nvSpPr>
            <p:spPr>
              <a:xfrm flipH="1">
                <a:off x="5373197" y="2484873"/>
                <a:ext cx="2845452" cy="1120633"/>
              </a:xfrm>
              <a:custGeom>
                <a:avLst/>
                <a:gdLst>
                  <a:gd name="connsiteX0" fmla="*/ 0 w 2845452"/>
                  <a:gd name="connsiteY0" fmla="*/ 186776 h 1120633"/>
                  <a:gd name="connsiteX1" fmla="*/ 186776 w 2845452"/>
                  <a:gd name="connsiteY1" fmla="*/ 0 h 1120633"/>
                  <a:gd name="connsiteX2" fmla="*/ 474242 w 2845452"/>
                  <a:gd name="connsiteY2" fmla="*/ 0 h 1120633"/>
                  <a:gd name="connsiteX3" fmla="*/ 474242 w 2845452"/>
                  <a:gd name="connsiteY3" fmla="*/ 0 h 1120633"/>
                  <a:gd name="connsiteX4" fmla="*/ 1185605 w 2845452"/>
                  <a:gd name="connsiteY4" fmla="*/ 0 h 1120633"/>
                  <a:gd name="connsiteX5" fmla="*/ 2658676 w 2845452"/>
                  <a:gd name="connsiteY5" fmla="*/ 0 h 1120633"/>
                  <a:gd name="connsiteX6" fmla="*/ 2845452 w 2845452"/>
                  <a:gd name="connsiteY6" fmla="*/ 186776 h 1120633"/>
                  <a:gd name="connsiteX7" fmla="*/ 2845452 w 2845452"/>
                  <a:gd name="connsiteY7" fmla="*/ 653703 h 1120633"/>
                  <a:gd name="connsiteX8" fmla="*/ 2845452 w 2845452"/>
                  <a:gd name="connsiteY8" fmla="*/ 653703 h 1120633"/>
                  <a:gd name="connsiteX9" fmla="*/ 2845452 w 2845452"/>
                  <a:gd name="connsiteY9" fmla="*/ 933861 h 1120633"/>
                  <a:gd name="connsiteX10" fmla="*/ 2845452 w 2845452"/>
                  <a:gd name="connsiteY10" fmla="*/ 933857 h 1120633"/>
                  <a:gd name="connsiteX11" fmla="*/ 2658676 w 2845452"/>
                  <a:gd name="connsiteY11" fmla="*/ 1120633 h 1120633"/>
                  <a:gd name="connsiteX12" fmla="*/ 1185605 w 2845452"/>
                  <a:gd name="connsiteY12" fmla="*/ 1120633 h 1120633"/>
                  <a:gd name="connsiteX13" fmla="*/ 474242 w 2845452"/>
                  <a:gd name="connsiteY13" fmla="*/ 1120633 h 1120633"/>
                  <a:gd name="connsiteX14" fmla="*/ 474242 w 2845452"/>
                  <a:gd name="connsiteY14" fmla="*/ 1120633 h 1120633"/>
                  <a:gd name="connsiteX15" fmla="*/ 186776 w 2845452"/>
                  <a:gd name="connsiteY15" fmla="*/ 1120633 h 1120633"/>
                  <a:gd name="connsiteX16" fmla="*/ 0 w 2845452"/>
                  <a:gd name="connsiteY16" fmla="*/ 933857 h 1120633"/>
                  <a:gd name="connsiteX17" fmla="*/ 0 w 2845452"/>
                  <a:gd name="connsiteY17" fmla="*/ 933861 h 1120633"/>
                  <a:gd name="connsiteX18" fmla="*/ -513177 w 2845452"/>
                  <a:gd name="connsiteY18" fmla="*/ 702928 h 1120633"/>
                  <a:gd name="connsiteX19" fmla="*/ 0 w 2845452"/>
                  <a:gd name="connsiteY19" fmla="*/ 653703 h 1120633"/>
                  <a:gd name="connsiteX20" fmla="*/ 0 w 2845452"/>
                  <a:gd name="connsiteY20" fmla="*/ 186776 h 112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45452" h="1120633" fill="none" extrusionOk="0">
                    <a:moveTo>
                      <a:pt x="0" y="186776"/>
                    </a:moveTo>
                    <a:cubicBezTo>
                      <a:pt x="-5510" y="89147"/>
                      <a:pt x="101720" y="-5018"/>
                      <a:pt x="186776" y="0"/>
                    </a:cubicBezTo>
                    <a:cubicBezTo>
                      <a:pt x="319257" y="18677"/>
                      <a:pt x="383120" y="-6288"/>
                      <a:pt x="474242" y="0"/>
                    </a:cubicBezTo>
                    <a:lnTo>
                      <a:pt x="474242" y="0"/>
                    </a:lnTo>
                    <a:cubicBezTo>
                      <a:pt x="793827" y="54318"/>
                      <a:pt x="931172" y="-34551"/>
                      <a:pt x="1185605" y="0"/>
                    </a:cubicBezTo>
                    <a:cubicBezTo>
                      <a:pt x="1799686" y="28318"/>
                      <a:pt x="2414546" y="-121808"/>
                      <a:pt x="2658676" y="0"/>
                    </a:cubicBezTo>
                    <a:cubicBezTo>
                      <a:pt x="2758451" y="17464"/>
                      <a:pt x="2851319" y="91262"/>
                      <a:pt x="2845452" y="186776"/>
                    </a:cubicBezTo>
                    <a:cubicBezTo>
                      <a:pt x="2809081" y="335276"/>
                      <a:pt x="2865833" y="596288"/>
                      <a:pt x="2845452" y="653703"/>
                    </a:cubicBezTo>
                    <a:lnTo>
                      <a:pt x="2845452" y="653703"/>
                    </a:lnTo>
                    <a:cubicBezTo>
                      <a:pt x="2821477" y="758064"/>
                      <a:pt x="2864326" y="834210"/>
                      <a:pt x="2845452" y="933861"/>
                    </a:cubicBezTo>
                    <a:lnTo>
                      <a:pt x="2845452" y="933857"/>
                    </a:lnTo>
                    <a:cubicBezTo>
                      <a:pt x="2847083" y="1027826"/>
                      <a:pt x="2764512" y="1114067"/>
                      <a:pt x="2658676" y="1120633"/>
                    </a:cubicBezTo>
                    <a:cubicBezTo>
                      <a:pt x="2039595" y="1003324"/>
                      <a:pt x="1358610" y="1062274"/>
                      <a:pt x="1185605" y="1120633"/>
                    </a:cubicBezTo>
                    <a:cubicBezTo>
                      <a:pt x="1074670" y="1159328"/>
                      <a:pt x="797852" y="1072836"/>
                      <a:pt x="474242" y="1120633"/>
                    </a:cubicBezTo>
                    <a:lnTo>
                      <a:pt x="474242" y="1120633"/>
                    </a:lnTo>
                    <a:cubicBezTo>
                      <a:pt x="434514" y="1116071"/>
                      <a:pt x="299183" y="1120152"/>
                      <a:pt x="186776" y="1120633"/>
                    </a:cubicBezTo>
                    <a:cubicBezTo>
                      <a:pt x="76585" y="1130107"/>
                      <a:pt x="-6613" y="1036169"/>
                      <a:pt x="0" y="933857"/>
                    </a:cubicBezTo>
                    <a:lnTo>
                      <a:pt x="0" y="933861"/>
                    </a:lnTo>
                    <a:cubicBezTo>
                      <a:pt x="-229362" y="811027"/>
                      <a:pt x="-303000" y="773440"/>
                      <a:pt x="-513177" y="702928"/>
                    </a:cubicBezTo>
                    <a:cubicBezTo>
                      <a:pt x="-445173" y="711445"/>
                      <a:pt x="-206351" y="626951"/>
                      <a:pt x="0" y="653703"/>
                    </a:cubicBezTo>
                    <a:cubicBezTo>
                      <a:pt x="31022" y="480385"/>
                      <a:pt x="-18079" y="241764"/>
                      <a:pt x="0" y="186776"/>
                    </a:cubicBezTo>
                    <a:close/>
                  </a:path>
                  <a:path w="2845452" h="1120633" stroke="0" extrusionOk="0">
                    <a:moveTo>
                      <a:pt x="0" y="186776"/>
                    </a:moveTo>
                    <a:cubicBezTo>
                      <a:pt x="11163" y="84948"/>
                      <a:pt x="80953" y="-3590"/>
                      <a:pt x="186776" y="0"/>
                    </a:cubicBezTo>
                    <a:cubicBezTo>
                      <a:pt x="279550" y="-18096"/>
                      <a:pt x="439078" y="4159"/>
                      <a:pt x="474242" y="0"/>
                    </a:cubicBezTo>
                    <a:lnTo>
                      <a:pt x="474242" y="0"/>
                    </a:lnTo>
                    <a:cubicBezTo>
                      <a:pt x="727922" y="57896"/>
                      <a:pt x="938202" y="1105"/>
                      <a:pt x="1185605" y="0"/>
                    </a:cubicBezTo>
                    <a:cubicBezTo>
                      <a:pt x="1786101" y="55020"/>
                      <a:pt x="2154896" y="-77727"/>
                      <a:pt x="2658676" y="0"/>
                    </a:cubicBezTo>
                    <a:cubicBezTo>
                      <a:pt x="2752395" y="-3798"/>
                      <a:pt x="2853501" y="85461"/>
                      <a:pt x="2845452" y="186776"/>
                    </a:cubicBezTo>
                    <a:cubicBezTo>
                      <a:pt x="2829075" y="390792"/>
                      <a:pt x="2808318" y="449065"/>
                      <a:pt x="2845452" y="653703"/>
                    </a:cubicBezTo>
                    <a:lnTo>
                      <a:pt x="2845452" y="653703"/>
                    </a:lnTo>
                    <a:cubicBezTo>
                      <a:pt x="2820262" y="760728"/>
                      <a:pt x="2842301" y="825420"/>
                      <a:pt x="2845452" y="933861"/>
                    </a:cubicBezTo>
                    <a:lnTo>
                      <a:pt x="2845452" y="933857"/>
                    </a:lnTo>
                    <a:cubicBezTo>
                      <a:pt x="2843188" y="1034787"/>
                      <a:pt x="2772894" y="1133414"/>
                      <a:pt x="2658676" y="1120633"/>
                    </a:cubicBezTo>
                    <a:cubicBezTo>
                      <a:pt x="1927118" y="1199927"/>
                      <a:pt x="1423791" y="1085668"/>
                      <a:pt x="1185605" y="1120633"/>
                    </a:cubicBezTo>
                    <a:cubicBezTo>
                      <a:pt x="1103107" y="1100231"/>
                      <a:pt x="579580" y="1172948"/>
                      <a:pt x="474242" y="1120633"/>
                    </a:cubicBezTo>
                    <a:lnTo>
                      <a:pt x="474242" y="1120633"/>
                    </a:lnTo>
                    <a:cubicBezTo>
                      <a:pt x="331749" y="1144649"/>
                      <a:pt x="275570" y="1140902"/>
                      <a:pt x="186776" y="1120633"/>
                    </a:cubicBezTo>
                    <a:cubicBezTo>
                      <a:pt x="103439" y="1123164"/>
                      <a:pt x="1233" y="1051931"/>
                      <a:pt x="0" y="933857"/>
                    </a:cubicBezTo>
                    <a:lnTo>
                      <a:pt x="0" y="933861"/>
                    </a:lnTo>
                    <a:cubicBezTo>
                      <a:pt x="-94222" y="939490"/>
                      <a:pt x="-406398" y="761941"/>
                      <a:pt x="-513177" y="702928"/>
                    </a:cubicBezTo>
                    <a:cubicBezTo>
                      <a:pt x="-320349" y="689144"/>
                      <a:pt x="-223602" y="644401"/>
                      <a:pt x="0" y="653703"/>
                    </a:cubicBezTo>
                    <a:cubicBezTo>
                      <a:pt x="-39314" y="597546"/>
                      <a:pt x="-9828" y="334914"/>
                      <a:pt x="0" y="18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14188587">
                      <a:prstGeom prst="wedgeRoundRectCallout">
                        <a:avLst>
                          <a:gd name="adj1" fmla="val -68035"/>
                          <a:gd name="adj2" fmla="val 1272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6" name="Text Placeholder 7">
                <a:extLst>
                  <a:ext uri="{FF2B5EF4-FFF2-40B4-BE49-F238E27FC236}">
                    <a16:creationId xmlns:a16="http://schemas.microsoft.com/office/drawing/2014/main" id="{E5964B3C-8D91-6BC0-A655-FB65D469D7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3957" y="2325302"/>
                <a:ext cx="6213646" cy="103839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6000" b="0" dirty="0">
                    <a:solidFill>
                      <a:schemeClr val="tx1"/>
                    </a:solidFill>
                    <a:latin typeface="+mn-lt"/>
                  </a:rPr>
                  <a:t>1 cm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6" t="-2919" r="71616" b="48485"/>
            <a:stretch/>
          </p:blipFill>
          <p:spPr>
            <a:xfrm>
              <a:off x="2710883" y="3522169"/>
              <a:ext cx="4013188" cy="412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639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50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43021" y="419675"/>
            <a:ext cx="11270228" cy="2596075"/>
            <a:chOff x="1308041" y="1864088"/>
            <a:chExt cx="7260607" cy="2698535"/>
          </a:xfrm>
        </p:grpSpPr>
        <p:sp>
          <p:nvSpPr>
            <p:cNvPr id="5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4088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!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1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1407564" y="1989839"/>
            <a:ext cx="9518434" cy="2533775"/>
            <a:chOff x="1423168" y="2161571"/>
            <a:chExt cx="6479101" cy="3085645"/>
          </a:xfrm>
        </p:grpSpPr>
        <p:sp>
          <p:nvSpPr>
            <p:cNvPr id="42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423168" y="2161571"/>
              <a:ext cx="6479101" cy="2157406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 Placeholder 7">
                  <a:extLst>
                    <a:ext uri="{FF2B5EF4-FFF2-40B4-BE49-F238E27FC236}">
                      <a16:creationId xmlns:a16="http://schemas.microsoft.com/office/drawing/2014/main" id="{E5964B3C-8D91-6BC0-A655-FB65D469D7A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55896" y="2258680"/>
                  <a:ext cx="6213646" cy="298853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Trên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bàn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tay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bạn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,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cái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gì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có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diện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tích </a:t>
                  </a:r>
                  <a:r>
                    <a:rPr lang="en-US" sz="5000" b="0" dirty="0" err="1">
                      <a:solidFill>
                        <a:schemeClr val="tx1"/>
                      </a:solidFill>
                      <a:latin typeface="+mn-lt"/>
                    </a:rPr>
                    <a:t>khoảng</a:t>
                  </a:r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5000" b="0" dirty="0">
                      <a:solidFill>
                        <a:schemeClr val="tx1"/>
                      </a:solidFill>
                    </a:rPr>
                    <a:t>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5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sz="50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5000" b="0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43" name="Text Placeholder 7">
                  <a:extLst>
                    <a:ext uri="{FF2B5EF4-FFF2-40B4-BE49-F238E27FC236}">
                      <a16:creationId xmlns:a16="http://schemas.microsoft.com/office/drawing/2014/main" id="{E5964B3C-8D91-6BC0-A655-FB65D469D7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896" y="2258680"/>
                  <a:ext cx="6213646" cy="2988536"/>
                </a:xfrm>
                <a:prstGeom prst="rect">
                  <a:avLst/>
                </a:prstGeom>
                <a:blipFill>
                  <a:blip r:embed="rId5"/>
                  <a:stretch>
                    <a:fillRect l="-3607" t="-3226" r="-5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796483" y="3694278"/>
            <a:ext cx="9481119" cy="4126138"/>
            <a:chOff x="2710883" y="3522169"/>
            <a:chExt cx="9481119" cy="4126138"/>
          </a:xfrm>
        </p:grpSpPr>
        <p:grpSp>
          <p:nvGrpSpPr>
            <p:cNvPr id="34" name="Nhóm 2">
              <a:extLst>
                <a:ext uri="{FF2B5EF4-FFF2-40B4-BE49-F238E27FC236}">
                  <a16:creationId xmlns:a16="http://schemas.microsoft.com/office/drawing/2014/main" id="{F58F85D0-3FC6-679C-B09F-4574A6D87515}"/>
                </a:ext>
              </a:extLst>
            </p:cNvPr>
            <p:cNvGrpSpPr/>
            <p:nvPr/>
          </p:nvGrpSpPr>
          <p:grpSpPr>
            <a:xfrm flipH="1">
              <a:off x="6905188" y="4220473"/>
              <a:ext cx="5286814" cy="1051239"/>
              <a:chOff x="1443954" y="2325302"/>
              <a:chExt cx="6774695" cy="1280204"/>
            </a:xfrm>
          </p:grpSpPr>
          <p:sp>
            <p:nvSpPr>
              <p:cNvPr id="35" name="Bong bóng Lời nói: Hình chữ nhật với Góc Tròn 3">
                <a:extLst>
                  <a:ext uri="{FF2B5EF4-FFF2-40B4-BE49-F238E27FC236}">
                    <a16:creationId xmlns:a16="http://schemas.microsoft.com/office/drawing/2014/main" id="{9BDBF1D1-E430-3236-B4D6-59EC1E986D00}"/>
                  </a:ext>
                </a:extLst>
              </p:cNvPr>
              <p:cNvSpPr/>
              <p:nvPr/>
            </p:nvSpPr>
            <p:spPr>
              <a:xfrm flipH="1">
                <a:off x="1443954" y="2484873"/>
                <a:ext cx="6774695" cy="1120633"/>
              </a:xfrm>
              <a:custGeom>
                <a:avLst/>
                <a:gdLst>
                  <a:gd name="connsiteX0" fmla="*/ 0 w 6774695"/>
                  <a:gd name="connsiteY0" fmla="*/ 186776 h 1120633"/>
                  <a:gd name="connsiteX1" fmla="*/ 186776 w 6774695"/>
                  <a:gd name="connsiteY1" fmla="*/ 0 h 1120633"/>
                  <a:gd name="connsiteX2" fmla="*/ 1129116 w 6774695"/>
                  <a:gd name="connsiteY2" fmla="*/ 0 h 1120633"/>
                  <a:gd name="connsiteX3" fmla="*/ 1129116 w 6774695"/>
                  <a:gd name="connsiteY3" fmla="*/ 0 h 1120633"/>
                  <a:gd name="connsiteX4" fmla="*/ 2822790 w 6774695"/>
                  <a:gd name="connsiteY4" fmla="*/ 0 h 1120633"/>
                  <a:gd name="connsiteX5" fmla="*/ 6587919 w 6774695"/>
                  <a:gd name="connsiteY5" fmla="*/ 0 h 1120633"/>
                  <a:gd name="connsiteX6" fmla="*/ 6774695 w 6774695"/>
                  <a:gd name="connsiteY6" fmla="*/ 186776 h 1120633"/>
                  <a:gd name="connsiteX7" fmla="*/ 6774695 w 6774695"/>
                  <a:gd name="connsiteY7" fmla="*/ 653703 h 1120633"/>
                  <a:gd name="connsiteX8" fmla="*/ 6774695 w 6774695"/>
                  <a:gd name="connsiteY8" fmla="*/ 653703 h 1120633"/>
                  <a:gd name="connsiteX9" fmla="*/ 6774695 w 6774695"/>
                  <a:gd name="connsiteY9" fmla="*/ 933861 h 1120633"/>
                  <a:gd name="connsiteX10" fmla="*/ 6774695 w 6774695"/>
                  <a:gd name="connsiteY10" fmla="*/ 933857 h 1120633"/>
                  <a:gd name="connsiteX11" fmla="*/ 6587919 w 6774695"/>
                  <a:gd name="connsiteY11" fmla="*/ 1120633 h 1120633"/>
                  <a:gd name="connsiteX12" fmla="*/ 2822790 w 6774695"/>
                  <a:gd name="connsiteY12" fmla="*/ 1120633 h 1120633"/>
                  <a:gd name="connsiteX13" fmla="*/ 1129116 w 6774695"/>
                  <a:gd name="connsiteY13" fmla="*/ 1120633 h 1120633"/>
                  <a:gd name="connsiteX14" fmla="*/ 1129116 w 6774695"/>
                  <a:gd name="connsiteY14" fmla="*/ 1120633 h 1120633"/>
                  <a:gd name="connsiteX15" fmla="*/ 186776 w 6774695"/>
                  <a:gd name="connsiteY15" fmla="*/ 1120633 h 1120633"/>
                  <a:gd name="connsiteX16" fmla="*/ 0 w 6774695"/>
                  <a:gd name="connsiteY16" fmla="*/ 933857 h 1120633"/>
                  <a:gd name="connsiteX17" fmla="*/ 0 w 6774695"/>
                  <a:gd name="connsiteY17" fmla="*/ 933861 h 1120633"/>
                  <a:gd name="connsiteX18" fmla="*/ -1221816 w 6774695"/>
                  <a:gd name="connsiteY18" fmla="*/ 702928 h 1120633"/>
                  <a:gd name="connsiteX19" fmla="*/ 0 w 6774695"/>
                  <a:gd name="connsiteY19" fmla="*/ 653703 h 1120633"/>
                  <a:gd name="connsiteX20" fmla="*/ 0 w 6774695"/>
                  <a:gd name="connsiteY20" fmla="*/ 186776 h 112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774695" h="1120633" fill="none" extrusionOk="0">
                    <a:moveTo>
                      <a:pt x="0" y="186776"/>
                    </a:moveTo>
                    <a:cubicBezTo>
                      <a:pt x="-5510" y="89147"/>
                      <a:pt x="101720" y="-5018"/>
                      <a:pt x="186776" y="0"/>
                    </a:cubicBezTo>
                    <a:cubicBezTo>
                      <a:pt x="361530" y="67577"/>
                      <a:pt x="819644" y="-69379"/>
                      <a:pt x="1129116" y="0"/>
                    </a:cubicBezTo>
                    <a:lnTo>
                      <a:pt x="1129116" y="0"/>
                    </a:lnTo>
                    <a:cubicBezTo>
                      <a:pt x="1924072" y="-46267"/>
                      <a:pt x="2560140" y="72164"/>
                      <a:pt x="2822790" y="0"/>
                    </a:cubicBezTo>
                    <a:cubicBezTo>
                      <a:pt x="3468582" y="-129750"/>
                      <a:pt x="5747820" y="-136541"/>
                      <a:pt x="6587919" y="0"/>
                    </a:cubicBezTo>
                    <a:cubicBezTo>
                      <a:pt x="6687694" y="17464"/>
                      <a:pt x="6780562" y="91262"/>
                      <a:pt x="6774695" y="186776"/>
                    </a:cubicBezTo>
                    <a:cubicBezTo>
                      <a:pt x="6738324" y="335276"/>
                      <a:pt x="6795076" y="596288"/>
                      <a:pt x="6774695" y="653703"/>
                    </a:cubicBezTo>
                    <a:lnTo>
                      <a:pt x="6774695" y="653703"/>
                    </a:lnTo>
                    <a:cubicBezTo>
                      <a:pt x="6750720" y="758064"/>
                      <a:pt x="6793569" y="834210"/>
                      <a:pt x="6774695" y="933861"/>
                    </a:cubicBezTo>
                    <a:lnTo>
                      <a:pt x="6774695" y="933857"/>
                    </a:lnTo>
                    <a:cubicBezTo>
                      <a:pt x="6776326" y="1027826"/>
                      <a:pt x="6693755" y="1114067"/>
                      <a:pt x="6587919" y="1120633"/>
                    </a:cubicBezTo>
                    <a:cubicBezTo>
                      <a:pt x="5470983" y="1196321"/>
                      <a:pt x="3526059" y="979748"/>
                      <a:pt x="2822790" y="1120633"/>
                    </a:cubicBezTo>
                    <a:cubicBezTo>
                      <a:pt x="2554780" y="1162300"/>
                      <a:pt x="1918664" y="1245027"/>
                      <a:pt x="1129116" y="1120633"/>
                    </a:cubicBezTo>
                    <a:lnTo>
                      <a:pt x="1129116" y="1120633"/>
                    </a:lnTo>
                    <a:cubicBezTo>
                      <a:pt x="745779" y="1156551"/>
                      <a:pt x="409328" y="1155052"/>
                      <a:pt x="186776" y="1120633"/>
                    </a:cubicBezTo>
                    <a:cubicBezTo>
                      <a:pt x="76585" y="1130107"/>
                      <a:pt x="-6613" y="1036169"/>
                      <a:pt x="0" y="933857"/>
                    </a:cubicBezTo>
                    <a:lnTo>
                      <a:pt x="0" y="933861"/>
                    </a:lnTo>
                    <a:cubicBezTo>
                      <a:pt x="-205164" y="997823"/>
                      <a:pt x="-764995" y="862532"/>
                      <a:pt x="-1221816" y="702928"/>
                    </a:cubicBezTo>
                    <a:cubicBezTo>
                      <a:pt x="-901878" y="737416"/>
                      <a:pt x="-304824" y="708180"/>
                      <a:pt x="0" y="653703"/>
                    </a:cubicBezTo>
                    <a:cubicBezTo>
                      <a:pt x="31022" y="480385"/>
                      <a:pt x="-18079" y="241764"/>
                      <a:pt x="0" y="186776"/>
                    </a:cubicBezTo>
                    <a:close/>
                  </a:path>
                  <a:path w="6774695" h="1120633" stroke="0" extrusionOk="0">
                    <a:moveTo>
                      <a:pt x="0" y="186776"/>
                    </a:moveTo>
                    <a:cubicBezTo>
                      <a:pt x="11163" y="84948"/>
                      <a:pt x="80953" y="-3590"/>
                      <a:pt x="186776" y="0"/>
                    </a:cubicBezTo>
                    <a:cubicBezTo>
                      <a:pt x="523042" y="-16592"/>
                      <a:pt x="749397" y="72846"/>
                      <a:pt x="1129116" y="0"/>
                    </a:cubicBezTo>
                    <a:lnTo>
                      <a:pt x="1129116" y="0"/>
                    </a:lnTo>
                    <a:cubicBezTo>
                      <a:pt x="1704499" y="32927"/>
                      <a:pt x="2563035" y="45284"/>
                      <a:pt x="2822790" y="0"/>
                    </a:cubicBezTo>
                    <a:cubicBezTo>
                      <a:pt x="3859324" y="117495"/>
                      <a:pt x="4828504" y="-81622"/>
                      <a:pt x="6587919" y="0"/>
                    </a:cubicBezTo>
                    <a:cubicBezTo>
                      <a:pt x="6681638" y="-3798"/>
                      <a:pt x="6782744" y="85461"/>
                      <a:pt x="6774695" y="186776"/>
                    </a:cubicBezTo>
                    <a:cubicBezTo>
                      <a:pt x="6758318" y="390792"/>
                      <a:pt x="6737561" y="449065"/>
                      <a:pt x="6774695" y="653703"/>
                    </a:cubicBezTo>
                    <a:lnTo>
                      <a:pt x="6774695" y="653703"/>
                    </a:lnTo>
                    <a:cubicBezTo>
                      <a:pt x="6749505" y="760728"/>
                      <a:pt x="6771544" y="825420"/>
                      <a:pt x="6774695" y="933861"/>
                    </a:cubicBezTo>
                    <a:lnTo>
                      <a:pt x="6774695" y="933857"/>
                    </a:lnTo>
                    <a:cubicBezTo>
                      <a:pt x="6772431" y="1034787"/>
                      <a:pt x="6702137" y="1133414"/>
                      <a:pt x="6587919" y="1120633"/>
                    </a:cubicBezTo>
                    <a:cubicBezTo>
                      <a:pt x="5747748" y="1212321"/>
                      <a:pt x="3382295" y="1183741"/>
                      <a:pt x="2822790" y="1120633"/>
                    </a:cubicBezTo>
                    <a:cubicBezTo>
                      <a:pt x="2030656" y="1231228"/>
                      <a:pt x="1741532" y="1169651"/>
                      <a:pt x="1129116" y="1120633"/>
                    </a:cubicBezTo>
                    <a:lnTo>
                      <a:pt x="1129116" y="1120633"/>
                    </a:lnTo>
                    <a:cubicBezTo>
                      <a:pt x="1017535" y="1168217"/>
                      <a:pt x="393026" y="1124100"/>
                      <a:pt x="186776" y="1120633"/>
                    </a:cubicBezTo>
                    <a:cubicBezTo>
                      <a:pt x="103439" y="1123164"/>
                      <a:pt x="1233" y="1051931"/>
                      <a:pt x="0" y="933857"/>
                    </a:cubicBezTo>
                    <a:lnTo>
                      <a:pt x="0" y="933861"/>
                    </a:lnTo>
                    <a:cubicBezTo>
                      <a:pt x="-503125" y="885508"/>
                      <a:pt x="-770021" y="829516"/>
                      <a:pt x="-1221816" y="702928"/>
                    </a:cubicBezTo>
                    <a:cubicBezTo>
                      <a:pt x="-918111" y="744222"/>
                      <a:pt x="-613100" y="601817"/>
                      <a:pt x="0" y="653703"/>
                    </a:cubicBezTo>
                    <a:cubicBezTo>
                      <a:pt x="-39314" y="597546"/>
                      <a:pt x="-9828" y="334914"/>
                      <a:pt x="0" y="18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14188587">
                      <a:prstGeom prst="wedgeRoundRectCallout">
                        <a:avLst>
                          <a:gd name="adj1" fmla="val -68035"/>
                          <a:gd name="adj2" fmla="val 1272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6" name="Text Placeholder 7">
                <a:extLst>
                  <a:ext uri="{FF2B5EF4-FFF2-40B4-BE49-F238E27FC236}">
                    <a16:creationId xmlns:a16="http://schemas.microsoft.com/office/drawing/2014/main" id="{E5964B3C-8D91-6BC0-A655-FB65D469D7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3957" y="2325302"/>
                <a:ext cx="6213646" cy="103839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6000" b="0" dirty="0" err="1">
                    <a:solidFill>
                      <a:schemeClr val="tx1"/>
                    </a:solidFill>
                    <a:latin typeface="+mn-lt"/>
                  </a:rPr>
                  <a:t>Móng</a:t>
                </a:r>
                <a:r>
                  <a:rPr lang="en-US" sz="60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6000" b="0" dirty="0" err="1">
                    <a:solidFill>
                      <a:schemeClr val="tx1"/>
                    </a:solidFill>
                    <a:latin typeface="+mn-lt"/>
                  </a:rPr>
                  <a:t>ngón</a:t>
                </a:r>
                <a:r>
                  <a:rPr lang="en-US" sz="60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6000" b="0" dirty="0" err="1">
                    <a:solidFill>
                      <a:schemeClr val="tx1"/>
                    </a:solidFill>
                    <a:latin typeface="+mn-lt"/>
                  </a:rPr>
                  <a:t>trỏ</a:t>
                </a:r>
                <a:r>
                  <a:rPr lang="en-US" sz="6000" b="0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6" t="-2919" r="71616" b="48485"/>
            <a:stretch/>
          </p:blipFill>
          <p:spPr>
            <a:xfrm>
              <a:off x="2710883" y="3522169"/>
              <a:ext cx="4013188" cy="4126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900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50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43021" y="419675"/>
            <a:ext cx="11270228" cy="2596075"/>
            <a:chOff x="1308041" y="1864088"/>
            <a:chExt cx="7260607" cy="2698535"/>
          </a:xfrm>
        </p:grpSpPr>
        <p:sp>
          <p:nvSpPr>
            <p:cNvPr id="5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4088"/>
              <a:ext cx="7260607" cy="2655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!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Gretoon" panose="02040603050506020204" pitchFamily="18" charset="0"/>
                </a:rPr>
                <a:t> 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1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010730" y="2074608"/>
            <a:ext cx="8512397" cy="2495231"/>
            <a:chOff x="1423167" y="2161571"/>
            <a:chExt cx="6479101" cy="3038706"/>
          </a:xfrm>
        </p:grpSpPr>
        <p:sp>
          <p:nvSpPr>
            <p:cNvPr id="42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>
              <a:off x="1423167" y="2161571"/>
              <a:ext cx="6479101" cy="1491502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84411" y="2211741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Diện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tích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bàn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tay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thì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  <a:latin typeface="+mn-lt"/>
                </a:rPr>
                <a:t>sao</a:t>
              </a:r>
              <a:r>
                <a:rPr lang="en-US" sz="6000" b="0" dirty="0">
                  <a:solidFill>
                    <a:schemeClr val="tx1"/>
                  </a:solidFill>
                  <a:latin typeface="+mn-lt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10730" y="2799893"/>
            <a:ext cx="10095428" cy="5546717"/>
            <a:chOff x="2010730" y="2799893"/>
            <a:chExt cx="10095428" cy="5546717"/>
          </a:xfrm>
        </p:grpSpPr>
        <p:grpSp>
          <p:nvGrpSpPr>
            <p:cNvPr id="34" name="Nhóm 2">
              <a:extLst>
                <a:ext uri="{FF2B5EF4-FFF2-40B4-BE49-F238E27FC236}">
                  <a16:creationId xmlns:a16="http://schemas.microsoft.com/office/drawing/2014/main" id="{F58F85D0-3FC6-679C-B09F-4574A6D87515}"/>
                </a:ext>
              </a:extLst>
            </p:cNvPr>
            <p:cNvGrpSpPr/>
            <p:nvPr/>
          </p:nvGrpSpPr>
          <p:grpSpPr>
            <a:xfrm flipH="1">
              <a:off x="6831583" y="4220472"/>
              <a:ext cx="5274575" cy="920207"/>
              <a:chOff x="1553957" y="2325302"/>
              <a:chExt cx="6759012" cy="1120633"/>
            </a:xfrm>
          </p:grpSpPr>
          <p:sp>
            <p:nvSpPr>
              <p:cNvPr id="35" name="Bong bóng Lời nói: Hình chữ nhật với Góc Tròn 3">
                <a:extLst>
                  <a:ext uri="{FF2B5EF4-FFF2-40B4-BE49-F238E27FC236}">
                    <a16:creationId xmlns:a16="http://schemas.microsoft.com/office/drawing/2014/main" id="{9BDBF1D1-E430-3236-B4D6-59EC1E986D00}"/>
                  </a:ext>
                </a:extLst>
              </p:cNvPr>
              <p:cNvSpPr/>
              <p:nvPr/>
            </p:nvSpPr>
            <p:spPr>
              <a:xfrm flipH="1">
                <a:off x="1938251" y="2325302"/>
                <a:ext cx="6374718" cy="1120633"/>
              </a:xfrm>
              <a:custGeom>
                <a:avLst/>
                <a:gdLst>
                  <a:gd name="connsiteX0" fmla="*/ 0 w 6374718"/>
                  <a:gd name="connsiteY0" fmla="*/ 186776 h 1120633"/>
                  <a:gd name="connsiteX1" fmla="*/ 186776 w 6374718"/>
                  <a:gd name="connsiteY1" fmla="*/ 0 h 1120633"/>
                  <a:gd name="connsiteX2" fmla="*/ 1062453 w 6374718"/>
                  <a:gd name="connsiteY2" fmla="*/ 0 h 1120633"/>
                  <a:gd name="connsiteX3" fmla="*/ 1062453 w 6374718"/>
                  <a:gd name="connsiteY3" fmla="*/ 0 h 1120633"/>
                  <a:gd name="connsiteX4" fmla="*/ 2656133 w 6374718"/>
                  <a:gd name="connsiteY4" fmla="*/ 0 h 1120633"/>
                  <a:gd name="connsiteX5" fmla="*/ 6187942 w 6374718"/>
                  <a:gd name="connsiteY5" fmla="*/ 0 h 1120633"/>
                  <a:gd name="connsiteX6" fmla="*/ 6374718 w 6374718"/>
                  <a:gd name="connsiteY6" fmla="*/ 186776 h 1120633"/>
                  <a:gd name="connsiteX7" fmla="*/ 6374718 w 6374718"/>
                  <a:gd name="connsiteY7" fmla="*/ 653703 h 1120633"/>
                  <a:gd name="connsiteX8" fmla="*/ 6374718 w 6374718"/>
                  <a:gd name="connsiteY8" fmla="*/ 653703 h 1120633"/>
                  <a:gd name="connsiteX9" fmla="*/ 6374718 w 6374718"/>
                  <a:gd name="connsiteY9" fmla="*/ 933861 h 1120633"/>
                  <a:gd name="connsiteX10" fmla="*/ 6374718 w 6374718"/>
                  <a:gd name="connsiteY10" fmla="*/ 933857 h 1120633"/>
                  <a:gd name="connsiteX11" fmla="*/ 6187942 w 6374718"/>
                  <a:gd name="connsiteY11" fmla="*/ 1120633 h 1120633"/>
                  <a:gd name="connsiteX12" fmla="*/ 2656133 w 6374718"/>
                  <a:gd name="connsiteY12" fmla="*/ 1120633 h 1120633"/>
                  <a:gd name="connsiteX13" fmla="*/ 1062453 w 6374718"/>
                  <a:gd name="connsiteY13" fmla="*/ 1120633 h 1120633"/>
                  <a:gd name="connsiteX14" fmla="*/ 1062453 w 6374718"/>
                  <a:gd name="connsiteY14" fmla="*/ 1120633 h 1120633"/>
                  <a:gd name="connsiteX15" fmla="*/ 186776 w 6374718"/>
                  <a:gd name="connsiteY15" fmla="*/ 1120633 h 1120633"/>
                  <a:gd name="connsiteX16" fmla="*/ 0 w 6374718"/>
                  <a:gd name="connsiteY16" fmla="*/ 933857 h 1120633"/>
                  <a:gd name="connsiteX17" fmla="*/ 0 w 6374718"/>
                  <a:gd name="connsiteY17" fmla="*/ 933861 h 1120633"/>
                  <a:gd name="connsiteX18" fmla="*/ -1149680 w 6374718"/>
                  <a:gd name="connsiteY18" fmla="*/ 702928 h 1120633"/>
                  <a:gd name="connsiteX19" fmla="*/ 0 w 6374718"/>
                  <a:gd name="connsiteY19" fmla="*/ 653703 h 1120633"/>
                  <a:gd name="connsiteX20" fmla="*/ 0 w 6374718"/>
                  <a:gd name="connsiteY20" fmla="*/ 186776 h 112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74718" h="1120633" fill="none" extrusionOk="0">
                    <a:moveTo>
                      <a:pt x="0" y="186776"/>
                    </a:moveTo>
                    <a:cubicBezTo>
                      <a:pt x="-5510" y="89147"/>
                      <a:pt x="101720" y="-5018"/>
                      <a:pt x="186776" y="0"/>
                    </a:cubicBezTo>
                    <a:cubicBezTo>
                      <a:pt x="297140" y="2167"/>
                      <a:pt x="796800" y="43042"/>
                      <a:pt x="1062453" y="0"/>
                    </a:cubicBezTo>
                    <a:lnTo>
                      <a:pt x="1062453" y="0"/>
                    </a:lnTo>
                    <a:cubicBezTo>
                      <a:pt x="1790140" y="90241"/>
                      <a:pt x="2175220" y="58549"/>
                      <a:pt x="2656133" y="0"/>
                    </a:cubicBezTo>
                    <a:cubicBezTo>
                      <a:pt x="4322486" y="-129750"/>
                      <a:pt x="5527593" y="-136541"/>
                      <a:pt x="6187942" y="0"/>
                    </a:cubicBezTo>
                    <a:cubicBezTo>
                      <a:pt x="6287717" y="17464"/>
                      <a:pt x="6380585" y="91262"/>
                      <a:pt x="6374718" y="186776"/>
                    </a:cubicBezTo>
                    <a:cubicBezTo>
                      <a:pt x="6338347" y="335276"/>
                      <a:pt x="6395099" y="596288"/>
                      <a:pt x="6374718" y="653703"/>
                    </a:cubicBezTo>
                    <a:lnTo>
                      <a:pt x="6374718" y="653703"/>
                    </a:lnTo>
                    <a:cubicBezTo>
                      <a:pt x="6350743" y="758064"/>
                      <a:pt x="6393592" y="834210"/>
                      <a:pt x="6374718" y="933861"/>
                    </a:cubicBezTo>
                    <a:lnTo>
                      <a:pt x="6374718" y="933857"/>
                    </a:lnTo>
                    <a:cubicBezTo>
                      <a:pt x="6376349" y="1027826"/>
                      <a:pt x="6293778" y="1114067"/>
                      <a:pt x="6187942" y="1120633"/>
                    </a:cubicBezTo>
                    <a:cubicBezTo>
                      <a:pt x="4628631" y="1196321"/>
                      <a:pt x="3688924" y="979748"/>
                      <a:pt x="2656133" y="1120633"/>
                    </a:cubicBezTo>
                    <a:cubicBezTo>
                      <a:pt x="2283138" y="1106468"/>
                      <a:pt x="1330399" y="987169"/>
                      <a:pt x="1062453" y="1120633"/>
                    </a:cubicBezTo>
                    <a:lnTo>
                      <a:pt x="1062453" y="1120633"/>
                    </a:lnTo>
                    <a:cubicBezTo>
                      <a:pt x="665171" y="1191600"/>
                      <a:pt x="289259" y="1142250"/>
                      <a:pt x="186776" y="1120633"/>
                    </a:cubicBezTo>
                    <a:cubicBezTo>
                      <a:pt x="76585" y="1130107"/>
                      <a:pt x="-6613" y="1036169"/>
                      <a:pt x="0" y="933857"/>
                    </a:cubicBezTo>
                    <a:lnTo>
                      <a:pt x="0" y="933861"/>
                    </a:lnTo>
                    <a:cubicBezTo>
                      <a:pt x="-248491" y="910598"/>
                      <a:pt x="-785997" y="672536"/>
                      <a:pt x="-1149680" y="702928"/>
                    </a:cubicBezTo>
                    <a:cubicBezTo>
                      <a:pt x="-1029736" y="730006"/>
                      <a:pt x="-220225" y="729095"/>
                      <a:pt x="0" y="653703"/>
                    </a:cubicBezTo>
                    <a:cubicBezTo>
                      <a:pt x="31022" y="480385"/>
                      <a:pt x="-18079" y="241764"/>
                      <a:pt x="0" y="186776"/>
                    </a:cubicBezTo>
                    <a:close/>
                  </a:path>
                  <a:path w="6374718" h="1120633" stroke="0" extrusionOk="0">
                    <a:moveTo>
                      <a:pt x="0" y="186776"/>
                    </a:moveTo>
                    <a:cubicBezTo>
                      <a:pt x="11163" y="84948"/>
                      <a:pt x="80953" y="-3590"/>
                      <a:pt x="186776" y="0"/>
                    </a:cubicBezTo>
                    <a:cubicBezTo>
                      <a:pt x="434841" y="-30522"/>
                      <a:pt x="641860" y="-15734"/>
                      <a:pt x="1062453" y="0"/>
                    </a:cubicBezTo>
                    <a:lnTo>
                      <a:pt x="1062453" y="0"/>
                    </a:lnTo>
                    <a:cubicBezTo>
                      <a:pt x="1415734" y="130988"/>
                      <a:pt x="2481215" y="-32102"/>
                      <a:pt x="2656133" y="0"/>
                    </a:cubicBezTo>
                    <a:cubicBezTo>
                      <a:pt x="3731902" y="117495"/>
                      <a:pt x="4483665" y="-81622"/>
                      <a:pt x="6187942" y="0"/>
                    </a:cubicBezTo>
                    <a:cubicBezTo>
                      <a:pt x="6281661" y="-3798"/>
                      <a:pt x="6382767" y="85461"/>
                      <a:pt x="6374718" y="186776"/>
                    </a:cubicBezTo>
                    <a:cubicBezTo>
                      <a:pt x="6358341" y="390792"/>
                      <a:pt x="6337584" y="449065"/>
                      <a:pt x="6374718" y="653703"/>
                    </a:cubicBezTo>
                    <a:lnTo>
                      <a:pt x="6374718" y="653703"/>
                    </a:lnTo>
                    <a:cubicBezTo>
                      <a:pt x="6349528" y="760728"/>
                      <a:pt x="6371567" y="825420"/>
                      <a:pt x="6374718" y="933861"/>
                    </a:cubicBezTo>
                    <a:lnTo>
                      <a:pt x="6374718" y="933857"/>
                    </a:lnTo>
                    <a:cubicBezTo>
                      <a:pt x="6372454" y="1034787"/>
                      <a:pt x="6302160" y="1133414"/>
                      <a:pt x="6187942" y="1120633"/>
                    </a:cubicBezTo>
                    <a:cubicBezTo>
                      <a:pt x="5471038" y="1212321"/>
                      <a:pt x="3488268" y="1183741"/>
                      <a:pt x="2656133" y="1120633"/>
                    </a:cubicBezTo>
                    <a:cubicBezTo>
                      <a:pt x="2227951" y="1007275"/>
                      <a:pt x="1420118" y="1236055"/>
                      <a:pt x="1062453" y="1120633"/>
                    </a:cubicBezTo>
                    <a:lnTo>
                      <a:pt x="1062453" y="1120633"/>
                    </a:lnTo>
                    <a:cubicBezTo>
                      <a:pt x="945593" y="1070154"/>
                      <a:pt x="588444" y="1052588"/>
                      <a:pt x="186776" y="1120633"/>
                    </a:cubicBezTo>
                    <a:cubicBezTo>
                      <a:pt x="103439" y="1123164"/>
                      <a:pt x="1233" y="1051931"/>
                      <a:pt x="0" y="933857"/>
                    </a:cubicBezTo>
                    <a:lnTo>
                      <a:pt x="0" y="933861"/>
                    </a:lnTo>
                    <a:cubicBezTo>
                      <a:pt x="-380200" y="781649"/>
                      <a:pt x="-666076" y="806601"/>
                      <a:pt x="-1149680" y="702928"/>
                    </a:cubicBezTo>
                    <a:cubicBezTo>
                      <a:pt x="-911758" y="702644"/>
                      <a:pt x="-562755" y="657600"/>
                      <a:pt x="0" y="653703"/>
                    </a:cubicBezTo>
                    <a:cubicBezTo>
                      <a:pt x="-39314" y="597546"/>
                      <a:pt x="-9828" y="334914"/>
                      <a:pt x="0" y="18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214188587">
                      <a:prstGeom prst="wedgeRoundRectCallout">
                        <a:avLst>
                          <a:gd name="adj1" fmla="val -68035"/>
                          <a:gd name="adj2" fmla="val 12726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 Placeholder 7">
                    <a:extLst>
                      <a:ext uri="{FF2B5EF4-FFF2-40B4-BE49-F238E27FC236}">
                        <a16:creationId xmlns:a16="http://schemas.microsoft.com/office/drawing/2014/main" id="{E5964B3C-8D91-6BC0-A655-FB65D469D7A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553957" y="2325302"/>
                    <a:ext cx="6213646" cy="1038395"/>
                  </a:xfrm>
                  <a:prstGeom prst="rect">
                    <a:avLst/>
                  </a:prstGeom>
                </p:spPr>
                <p:txBody>
                  <a:bodyPr vert="horz" lIns="0" tIns="103866" rIns="0" bIns="103866" anchor="t"/>
                  <a:lstStyle>
                    <a:lvl1pPr marL="0" indent="0" algn="r" rtl="0" eaLnBrk="0" fontAlgn="base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None/>
                      <a:defRPr sz="1266" b="1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 Regular"/>
                        <a:ea typeface="+mn-ea"/>
                        <a:cs typeface="Lato Regular"/>
                      </a:defRPr>
                    </a:lvl1pPr>
                    <a:lvl2pPr marL="1041400" indent="-4000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–"/>
                      <a:defRPr sz="4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604963" indent="-319088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 sz="3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2247900" indent="-319088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890838" indent="-319088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534603" indent="-321327" algn="l" defTabSz="1285309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4177258" indent="-321327" algn="l" defTabSz="1285309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819911" indent="-321327" algn="l" defTabSz="1285309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5462567" indent="-321327" algn="l" defTabSz="1285309" rtl="0" eaLnBrk="1" latinLnBrk="0" hangingPunct="1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just"/>
                    <a:r>
                      <a:rPr lang="en-US" sz="5000" b="0" dirty="0" err="1">
                        <a:solidFill>
                          <a:schemeClr val="tx1"/>
                        </a:solidFill>
                        <a:latin typeface="+mn-lt"/>
                      </a:rPr>
                      <a:t>Lớn</a:t>
                    </a:r>
                    <a:r>
                      <a:rPr lang="en-US" sz="5000" b="0" dirty="0">
                        <a:solidFill>
                          <a:schemeClr val="tx1"/>
                        </a:solidFill>
                        <a:latin typeface="+mn-lt"/>
                      </a:rPr>
                      <a:t> </a:t>
                    </a:r>
                    <a:r>
                      <a:rPr lang="en-US" sz="5000" b="0" dirty="0" err="1">
                        <a:solidFill>
                          <a:schemeClr val="tx1"/>
                        </a:solidFill>
                        <a:latin typeface="+mn-lt"/>
                      </a:rPr>
                      <a:t>hơn</a:t>
                    </a:r>
                    <a:r>
                      <a:rPr lang="en-US" sz="5000" b="0" dirty="0">
                        <a:solidFill>
                          <a:schemeClr val="tx1"/>
                        </a:solidFill>
                        <a:latin typeface="+mn-lt"/>
                      </a:rPr>
                      <a:t> 1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5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5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5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5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a14:m>
                    <a:endParaRPr lang="en-US" sz="50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36" name="Text Placeholder 7">
                    <a:extLst>
                      <a:ext uri="{FF2B5EF4-FFF2-40B4-BE49-F238E27FC236}">
                        <a16:creationId xmlns:a16="http://schemas.microsoft.com/office/drawing/2014/main" id="{E5964B3C-8D91-6BC0-A655-FB65D469D7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3957" y="2325302"/>
                    <a:ext cx="6213646" cy="10383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915" t="-9286" b="-4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6" t="-2919" r="71616" b="48485"/>
            <a:stretch/>
          </p:blipFill>
          <p:spPr>
            <a:xfrm>
              <a:off x="2010730" y="2799893"/>
              <a:ext cx="5394880" cy="554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623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356</TotalTime>
  <Words>1401</Words>
  <Application>Microsoft Macintosh PowerPoint</Application>
  <PresentationFormat>Widescreen</PresentationFormat>
  <Paragraphs>234</Paragraphs>
  <Slides>35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LNTH-LuoLuoNotangYuanTi 1</vt:lpstr>
      <vt:lpstr>Arial</vt:lpstr>
      <vt:lpstr>Calibri</vt:lpstr>
      <vt:lpstr>Calibri Light</vt:lpstr>
      <vt:lpstr>Cambria Math</vt:lpstr>
      <vt:lpstr>iCiel Pony</vt:lpstr>
      <vt:lpstr>Lato Regular</vt:lpstr>
      <vt:lpstr>LNTH-Hoa Nho LNTH</vt:lpstr>
      <vt:lpstr>SVN-ARCO Typography</vt:lpstr>
      <vt:lpstr>SVN-Gretoon</vt:lpstr>
      <vt:lpstr>SVN-Poky's</vt:lpstr>
      <vt:lpstr>UTM Cookies</vt:lpstr>
      <vt:lpstr>UTM Duepuntozero</vt:lpstr>
      <vt:lpstr>UTM Edwardian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/>
  <dc:description>9Slide.vn</dc:description>
  <cp:lastModifiedBy>Mai Nguyen</cp:lastModifiedBy>
  <cp:revision>140</cp:revision>
  <dcterms:created xsi:type="dcterms:W3CDTF">2023-07-13T06:31:32Z</dcterms:created>
  <dcterms:modified xsi:type="dcterms:W3CDTF">2023-09-01T02:04:43Z</dcterms:modified>
  <cp:category>9Slide.vn</cp:category>
</cp:coreProperties>
</file>